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7" r:id="rId30"/>
    <p:sldId id="289" r:id="rId31"/>
    <p:sldId id="290" r:id="rId32"/>
    <p:sldId id="288" r:id="rId33"/>
    <p:sldId id="285" r:id="rId34"/>
    <p:sldId id="286" r:id="rId35"/>
  </p:sldIdLst>
  <p:sldSz cx="18288000" cy="10287000"/>
  <p:notesSz cx="6858000" cy="9144000"/>
  <p:embeddedFontLst>
    <p:embeddedFont>
      <p:font typeface="Alatsi" panose="020B0604020202020204" charset="0"/>
      <p:regular r:id="rId37"/>
    </p:embeddedFont>
    <p:embeddedFont>
      <p:font typeface="Calibri" panose="020F0502020204030204" pitchFamily="34" charset="0"/>
      <p:regular r:id="rId38"/>
      <p:bold r:id="rId39"/>
      <p:italic r:id="rId40"/>
      <p:boldItalic r:id="rId41"/>
    </p:embeddedFont>
    <p:embeddedFont>
      <p:font typeface="PT Sans" panose="020B0503020203020204" pitchFamily="34" charset="0"/>
      <p:regular r:id="rId42"/>
      <p:bold r:id="rId43"/>
      <p:italic r:id="rId44"/>
      <p:boldItalic r:id="rId45"/>
    </p:embeddedFont>
    <p:embeddedFont>
      <p:font typeface="PT Sans Bold" panose="020B0703020203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14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70830-164F-471D-8403-2D140A2CDF84}" type="datetimeFigureOut">
              <a:rPr lang="en-US" smtClean="0"/>
              <a:t>12/17/2023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06CB4-14F2-4CBB-8BFE-48CFC243BF5F}" type="slidenum">
              <a:rPr lang="en-US" smtClean="0"/>
              <a:t>‹#›</a:t>
            </a:fld>
            <a:endParaRPr lang="en-US"/>
          </a:p>
        </p:txBody>
      </p:sp>
    </p:spTree>
    <p:extLst>
      <p:ext uri="{BB962C8B-B14F-4D97-AF65-F5344CB8AC3E}">
        <p14:creationId xmlns:p14="http://schemas.microsoft.com/office/powerpoint/2010/main" val="3642737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2806CB4-14F2-4CBB-8BFE-48CFC243BF5F}" type="slidenum">
              <a:rPr lang="en-US" smtClean="0"/>
              <a:t>2</a:t>
            </a:fld>
            <a:endParaRPr lang="en-US"/>
          </a:p>
        </p:txBody>
      </p:sp>
    </p:spTree>
    <p:extLst>
      <p:ext uri="{BB962C8B-B14F-4D97-AF65-F5344CB8AC3E}">
        <p14:creationId xmlns:p14="http://schemas.microsoft.com/office/powerpoint/2010/main" val="410489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06CB4-14F2-4CBB-8BFE-48CFC243BF5F}" type="slidenum">
              <a:rPr lang="en-US" smtClean="0"/>
              <a:t>29</a:t>
            </a:fld>
            <a:endParaRPr lang="en-US"/>
          </a:p>
        </p:txBody>
      </p:sp>
    </p:spTree>
    <p:extLst>
      <p:ext uri="{BB962C8B-B14F-4D97-AF65-F5344CB8AC3E}">
        <p14:creationId xmlns:p14="http://schemas.microsoft.com/office/powerpoint/2010/main" val="2868011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06CB4-14F2-4CBB-8BFE-48CFC243BF5F}" type="slidenum">
              <a:rPr lang="en-US" smtClean="0"/>
              <a:t>30</a:t>
            </a:fld>
            <a:endParaRPr lang="en-US"/>
          </a:p>
        </p:txBody>
      </p:sp>
    </p:spTree>
    <p:extLst>
      <p:ext uri="{BB962C8B-B14F-4D97-AF65-F5344CB8AC3E}">
        <p14:creationId xmlns:p14="http://schemas.microsoft.com/office/powerpoint/2010/main" val="28503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06CB4-14F2-4CBB-8BFE-48CFC243BF5F}" type="slidenum">
              <a:rPr lang="en-US" smtClean="0"/>
              <a:t>31</a:t>
            </a:fld>
            <a:endParaRPr lang="en-US"/>
          </a:p>
        </p:txBody>
      </p:sp>
    </p:spTree>
    <p:extLst>
      <p:ext uri="{BB962C8B-B14F-4D97-AF65-F5344CB8AC3E}">
        <p14:creationId xmlns:p14="http://schemas.microsoft.com/office/powerpoint/2010/main" val="3280197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06CB4-14F2-4CBB-8BFE-48CFC243BF5F}" type="slidenum">
              <a:rPr lang="en-US" smtClean="0"/>
              <a:t>32</a:t>
            </a:fld>
            <a:endParaRPr lang="en-US"/>
          </a:p>
        </p:txBody>
      </p:sp>
    </p:spTree>
    <p:extLst>
      <p:ext uri="{BB962C8B-B14F-4D97-AF65-F5344CB8AC3E}">
        <p14:creationId xmlns:p14="http://schemas.microsoft.com/office/powerpoint/2010/main" val="86273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9.svg"/><Relationship Id="rId7" Type="http://schemas.openxmlformats.org/officeDocument/2006/relationships/image" Target="../media/image17.svg"/><Relationship Id="rId12"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7.svg"/><Relationship Id="rId15" Type="http://schemas.openxmlformats.org/officeDocument/2006/relationships/image" Target="../media/image25.svg"/><Relationship Id="rId10" Type="http://schemas.openxmlformats.org/officeDocument/2006/relationships/image" Target="../media/image20.png"/><Relationship Id="rId4" Type="http://schemas.openxmlformats.org/officeDocument/2006/relationships/image" Target="../media/image6.png"/><Relationship Id="rId9" Type="http://schemas.openxmlformats.org/officeDocument/2006/relationships/image" Target="../media/image19.svg"/><Relationship Id="rId1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9.sv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7.svg"/><Relationship Id="rId10"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4.svg"/><Relationship Id="rId10"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2.sv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2.sv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4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0.sv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7.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svg"/><Relationship Id="rId10" Type="http://schemas.openxmlformats.org/officeDocument/2006/relationships/image" Target="../media/image50.png"/><Relationship Id="rId4" Type="http://schemas.openxmlformats.org/officeDocument/2006/relationships/image" Target="../media/image3.png"/><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7.svg"/><Relationship Id="rId7" Type="http://schemas.openxmlformats.org/officeDocument/2006/relationships/image" Target="../media/image55.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4.svg"/><Relationship Id="rId10" Type="http://schemas.openxmlformats.org/officeDocument/2006/relationships/image" Target="../media/image58.png"/><Relationship Id="rId4" Type="http://schemas.openxmlformats.org/officeDocument/2006/relationships/image" Target="../media/image3.png"/><Relationship Id="rId9" Type="http://schemas.openxmlformats.org/officeDocument/2006/relationships/image" Target="../media/image57.sv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5.sv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8.png"/><Relationship Id="rId7"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74.png"/><Relationship Id="rId4" Type="http://schemas.openxmlformats.org/officeDocument/2006/relationships/image" Target="../media/image9.svg"/><Relationship Id="rId9" Type="http://schemas.openxmlformats.org/officeDocument/2006/relationships/image" Target="../media/image73.png"/></Relationships>
</file>

<file path=ppt/slides/_rels/slide3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9.svg"/><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82.png"/><Relationship Id="rId5" Type="http://schemas.openxmlformats.org/officeDocument/2006/relationships/image" Target="../media/image6.png"/><Relationship Id="rId10" Type="http://schemas.openxmlformats.org/officeDocument/2006/relationships/image" Target="../media/image81.png"/><Relationship Id="rId4" Type="http://schemas.openxmlformats.org/officeDocument/2006/relationships/image" Target="../media/image9.svg"/><Relationship Id="rId9" Type="http://schemas.openxmlformats.org/officeDocument/2006/relationships/image" Target="../media/image80.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svg"/><Relationship Id="rId7"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87.png"/></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7.sv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5741723" y="8056345"/>
            <a:ext cx="4102618" cy="41026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4" name="Group 4"/>
          <p:cNvGrpSpPr>
            <a:grpSpLocks noChangeAspect="1"/>
          </p:cNvGrpSpPr>
          <p:nvPr/>
        </p:nvGrpSpPr>
        <p:grpSpPr>
          <a:xfrm>
            <a:off x="-2072590" y="-2784257"/>
            <a:ext cx="6575118" cy="6575118"/>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6" name="Freeform 6"/>
          <p:cNvSpPr/>
          <p:nvPr/>
        </p:nvSpPr>
        <p:spPr>
          <a:xfrm rot="-5400000">
            <a:off x="469895" y="3604592"/>
            <a:ext cx="1490147" cy="372537"/>
          </a:xfrm>
          <a:custGeom>
            <a:avLst/>
            <a:gdLst/>
            <a:ahLst/>
            <a:cxnLst/>
            <a:rect l="l" t="t" r="r" b="b"/>
            <a:pathLst>
              <a:path w="1490147" h="372537">
                <a:moveTo>
                  <a:pt x="0" y="0"/>
                </a:moveTo>
                <a:lnTo>
                  <a:pt x="1490147" y="0"/>
                </a:lnTo>
                <a:lnTo>
                  <a:pt x="1490147" y="372537"/>
                </a:lnTo>
                <a:lnTo>
                  <a:pt x="0" y="372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5432918" y="7431918"/>
            <a:ext cx="1687592" cy="1965172"/>
          </a:xfrm>
          <a:custGeom>
            <a:avLst/>
            <a:gdLst/>
            <a:ahLst/>
            <a:cxnLst/>
            <a:rect l="l" t="t" r="r" b="b"/>
            <a:pathLst>
              <a:path w="1687592" h="1965172">
                <a:moveTo>
                  <a:pt x="0" y="0"/>
                </a:moveTo>
                <a:lnTo>
                  <a:pt x="1687592" y="0"/>
                </a:lnTo>
                <a:lnTo>
                  <a:pt x="1687592" y="1965172"/>
                </a:lnTo>
                <a:lnTo>
                  <a:pt x="0" y="1965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455922" y="3016208"/>
            <a:ext cx="9376156" cy="774652"/>
          </a:xfrm>
          <a:prstGeom prst="rect">
            <a:avLst/>
          </a:prstGeom>
        </p:spPr>
        <p:txBody>
          <a:bodyPr lIns="0" tIns="0" rIns="0" bIns="0" rtlCol="0" anchor="t">
            <a:spAutoFit/>
          </a:bodyPr>
          <a:lstStyle/>
          <a:p>
            <a:pPr algn="ctr">
              <a:lnSpc>
                <a:spcPts val="5783"/>
              </a:lnSpc>
            </a:pPr>
            <a:r>
              <a:rPr lang="en-US" sz="6152">
                <a:solidFill>
                  <a:srgbClr val="000000"/>
                </a:solidFill>
                <a:latin typeface="Alatsi"/>
              </a:rPr>
              <a:t>QUẢN LÝ DỰ ÁN PHẦN MỀM</a:t>
            </a:r>
          </a:p>
        </p:txBody>
      </p:sp>
      <p:sp>
        <p:nvSpPr>
          <p:cNvPr id="9" name="TextBox 9"/>
          <p:cNvSpPr txBox="1"/>
          <p:nvPr/>
        </p:nvSpPr>
        <p:spPr>
          <a:xfrm>
            <a:off x="13337735" y="1152525"/>
            <a:ext cx="3921565" cy="234314"/>
          </a:xfrm>
          <a:prstGeom prst="rect">
            <a:avLst/>
          </a:prstGeom>
        </p:spPr>
        <p:txBody>
          <a:bodyPr lIns="0" tIns="0" rIns="0" bIns="0" rtlCol="0" anchor="t">
            <a:spAutoFit/>
          </a:bodyPr>
          <a:lstStyle/>
          <a:p>
            <a:pPr algn="r">
              <a:lnSpc>
                <a:spcPts val="1559"/>
              </a:lnSpc>
            </a:pPr>
            <a:r>
              <a:rPr lang="en-US" sz="2399">
                <a:solidFill>
                  <a:srgbClr val="000000"/>
                </a:solidFill>
                <a:latin typeface="Alatsi Bold"/>
              </a:rPr>
              <a:t>BÁO CÁO NHÓM</a:t>
            </a:r>
          </a:p>
        </p:txBody>
      </p:sp>
      <p:sp>
        <p:nvSpPr>
          <p:cNvPr id="10" name="TextBox 10"/>
          <p:cNvSpPr txBox="1"/>
          <p:nvPr/>
        </p:nvSpPr>
        <p:spPr>
          <a:xfrm>
            <a:off x="1028700" y="9071008"/>
            <a:ext cx="4241260" cy="220345"/>
          </a:xfrm>
          <a:prstGeom prst="rect">
            <a:avLst/>
          </a:prstGeom>
        </p:spPr>
        <p:txBody>
          <a:bodyPr lIns="0" tIns="0" rIns="0" bIns="0" rtlCol="0" anchor="t">
            <a:spAutoFit/>
          </a:bodyPr>
          <a:lstStyle/>
          <a:p>
            <a:pPr>
              <a:lnSpc>
                <a:spcPts val="1429"/>
              </a:lnSpc>
            </a:pPr>
            <a:r>
              <a:rPr lang="en-US" sz="2199">
                <a:solidFill>
                  <a:srgbClr val="000000"/>
                </a:solidFill>
                <a:latin typeface="Alatsi Bold"/>
              </a:rPr>
              <a:t>NHÓM 3</a:t>
            </a:r>
          </a:p>
        </p:txBody>
      </p:sp>
      <p:sp>
        <p:nvSpPr>
          <p:cNvPr id="11" name="TextBox 11"/>
          <p:cNvSpPr txBox="1"/>
          <p:nvPr/>
        </p:nvSpPr>
        <p:spPr>
          <a:xfrm>
            <a:off x="2736449" y="4398979"/>
            <a:ext cx="13540265" cy="1717040"/>
          </a:xfrm>
          <a:prstGeom prst="rect">
            <a:avLst/>
          </a:prstGeom>
        </p:spPr>
        <p:txBody>
          <a:bodyPr lIns="0" tIns="0" rIns="0" bIns="0" rtlCol="0" anchor="t">
            <a:spAutoFit/>
          </a:bodyPr>
          <a:lstStyle/>
          <a:p>
            <a:pPr algn="ctr">
              <a:lnSpc>
                <a:spcPts val="6579"/>
              </a:lnSpc>
            </a:pPr>
            <a:r>
              <a:rPr lang="en-US" sz="6999">
                <a:solidFill>
                  <a:srgbClr val="000000"/>
                </a:solidFill>
                <a:latin typeface="Alatsi"/>
              </a:rPr>
              <a:t>XÂY DỰNG TRANG TIN CÔNG NGHỆ</a:t>
            </a:r>
          </a:p>
          <a:p>
            <a:pPr algn="ctr">
              <a:lnSpc>
                <a:spcPts val="6579"/>
              </a:lnSpc>
            </a:pPr>
            <a:endParaRPr lang="en-US" sz="6999">
              <a:solidFill>
                <a:srgbClr val="000000"/>
              </a:solidFill>
              <a:latin typeface="Alatsi"/>
            </a:endParaRPr>
          </a:p>
        </p:txBody>
      </p:sp>
      <p:sp>
        <p:nvSpPr>
          <p:cNvPr id="12" name="TextBox 12"/>
          <p:cNvSpPr txBox="1"/>
          <p:nvPr/>
        </p:nvSpPr>
        <p:spPr>
          <a:xfrm>
            <a:off x="4455922" y="6220794"/>
            <a:ext cx="9376156" cy="540465"/>
          </a:xfrm>
          <a:prstGeom prst="rect">
            <a:avLst/>
          </a:prstGeom>
        </p:spPr>
        <p:txBody>
          <a:bodyPr lIns="0" tIns="0" rIns="0" bIns="0" rtlCol="0" anchor="t">
            <a:spAutoFit/>
          </a:bodyPr>
          <a:lstStyle/>
          <a:p>
            <a:pPr algn="ctr">
              <a:lnSpc>
                <a:spcPts val="3997"/>
              </a:lnSpc>
            </a:pPr>
            <a:r>
              <a:rPr lang="en-US" sz="4252">
                <a:solidFill>
                  <a:srgbClr val="000000"/>
                </a:solidFill>
                <a:latin typeface="Alatsi"/>
              </a:rPr>
              <a:t>GIẢNG VIÊN: NGUYỄN VĂN HÒA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0878" y="-1080878"/>
            <a:ext cx="2508671" cy="250867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4" name="Freeform 4"/>
          <p:cNvSpPr/>
          <p:nvPr/>
        </p:nvSpPr>
        <p:spPr>
          <a:xfrm rot="-5400000">
            <a:off x="664021" y="784712"/>
            <a:ext cx="649781" cy="756660"/>
          </a:xfrm>
          <a:custGeom>
            <a:avLst/>
            <a:gdLst/>
            <a:ahLst/>
            <a:cxnLst/>
            <a:rect l="l" t="t" r="r" b="b"/>
            <a:pathLst>
              <a:path w="649781" h="756660">
                <a:moveTo>
                  <a:pt x="0" y="0"/>
                </a:moveTo>
                <a:lnTo>
                  <a:pt x="649781" y="0"/>
                </a:lnTo>
                <a:lnTo>
                  <a:pt x="649781" y="756659"/>
                </a:lnTo>
                <a:lnTo>
                  <a:pt x="0" y="756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358850" y="8601011"/>
            <a:ext cx="2981314" cy="298131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16462215" y="8613002"/>
            <a:ext cx="1296437" cy="324109"/>
          </a:xfrm>
          <a:custGeom>
            <a:avLst/>
            <a:gdLst/>
            <a:ahLst/>
            <a:cxnLst/>
            <a:rect l="l" t="t" r="r" b="b"/>
            <a:pathLst>
              <a:path w="1296437" h="324109">
                <a:moveTo>
                  <a:pt x="0" y="0"/>
                </a:moveTo>
                <a:lnTo>
                  <a:pt x="1296438" y="0"/>
                </a:lnTo>
                <a:lnTo>
                  <a:pt x="1296438" y="324110"/>
                </a:lnTo>
                <a:lnTo>
                  <a:pt x="0" y="324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6468366" y="2561455"/>
            <a:ext cx="6611612" cy="6696845"/>
          </a:xfrm>
          <a:custGeom>
            <a:avLst/>
            <a:gdLst/>
            <a:ahLst/>
            <a:cxnLst/>
            <a:rect l="l" t="t" r="r" b="b"/>
            <a:pathLst>
              <a:path w="6611612" h="6696845">
                <a:moveTo>
                  <a:pt x="0" y="0"/>
                </a:moveTo>
                <a:lnTo>
                  <a:pt x="6611612" y="0"/>
                </a:lnTo>
                <a:lnTo>
                  <a:pt x="6611612" y="6696845"/>
                </a:lnTo>
                <a:lnTo>
                  <a:pt x="0" y="6696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1369559" y="3673054"/>
            <a:ext cx="749902" cy="749902"/>
          </a:xfrm>
          <a:custGeom>
            <a:avLst/>
            <a:gdLst/>
            <a:ahLst/>
            <a:cxnLst/>
            <a:rect l="l" t="t" r="r" b="b"/>
            <a:pathLst>
              <a:path w="749902" h="749902">
                <a:moveTo>
                  <a:pt x="0" y="0"/>
                </a:moveTo>
                <a:lnTo>
                  <a:pt x="749902" y="0"/>
                </a:lnTo>
                <a:lnTo>
                  <a:pt x="749902" y="749902"/>
                </a:lnTo>
                <a:lnTo>
                  <a:pt x="0" y="7499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7465377" y="6711837"/>
            <a:ext cx="747478" cy="747478"/>
          </a:xfrm>
          <a:custGeom>
            <a:avLst/>
            <a:gdLst/>
            <a:ahLst/>
            <a:cxnLst/>
            <a:rect l="l" t="t" r="r" b="b"/>
            <a:pathLst>
              <a:path w="747478" h="747478">
                <a:moveTo>
                  <a:pt x="0" y="0"/>
                </a:moveTo>
                <a:lnTo>
                  <a:pt x="747478" y="0"/>
                </a:lnTo>
                <a:lnTo>
                  <a:pt x="747478" y="747479"/>
                </a:lnTo>
                <a:lnTo>
                  <a:pt x="0" y="7474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1054190" y="7103913"/>
            <a:ext cx="630739" cy="813856"/>
          </a:xfrm>
          <a:custGeom>
            <a:avLst/>
            <a:gdLst/>
            <a:ahLst/>
            <a:cxnLst/>
            <a:rect l="l" t="t" r="r" b="b"/>
            <a:pathLst>
              <a:path w="630739" h="813856">
                <a:moveTo>
                  <a:pt x="0" y="0"/>
                </a:moveTo>
                <a:lnTo>
                  <a:pt x="630738" y="0"/>
                </a:lnTo>
                <a:lnTo>
                  <a:pt x="630738" y="813856"/>
                </a:lnTo>
                <a:lnTo>
                  <a:pt x="0" y="81385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7839116" y="3145795"/>
            <a:ext cx="873998" cy="941048"/>
          </a:xfrm>
          <a:custGeom>
            <a:avLst/>
            <a:gdLst/>
            <a:ahLst/>
            <a:cxnLst/>
            <a:rect l="l" t="t" r="r" b="b"/>
            <a:pathLst>
              <a:path w="873998" h="941048">
                <a:moveTo>
                  <a:pt x="0" y="0"/>
                </a:moveTo>
                <a:lnTo>
                  <a:pt x="873998" y="0"/>
                </a:lnTo>
                <a:lnTo>
                  <a:pt x="873998" y="941048"/>
                </a:lnTo>
                <a:lnTo>
                  <a:pt x="0" y="94104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TextBox 13"/>
          <p:cNvSpPr txBox="1"/>
          <p:nvPr/>
        </p:nvSpPr>
        <p:spPr>
          <a:xfrm>
            <a:off x="6846696" y="4295206"/>
            <a:ext cx="2576974" cy="290829"/>
          </a:xfrm>
          <a:prstGeom prst="rect">
            <a:avLst/>
          </a:prstGeom>
        </p:spPr>
        <p:txBody>
          <a:bodyPr lIns="0" tIns="0" rIns="0" bIns="0" rtlCol="0" anchor="t">
            <a:spAutoFit/>
          </a:bodyPr>
          <a:lstStyle/>
          <a:p>
            <a:pPr algn="ctr">
              <a:lnSpc>
                <a:spcPts val="1819"/>
              </a:lnSpc>
            </a:pPr>
            <a:r>
              <a:rPr lang="en-US" sz="2799">
                <a:solidFill>
                  <a:srgbClr val="FFFFFF"/>
                </a:solidFill>
                <a:latin typeface="Alatsi Bold"/>
              </a:rPr>
              <a:t>TRANG QUẢN TRỊ</a:t>
            </a:r>
          </a:p>
        </p:txBody>
      </p:sp>
      <p:sp>
        <p:nvSpPr>
          <p:cNvPr id="14" name="TextBox 14"/>
          <p:cNvSpPr txBox="1"/>
          <p:nvPr/>
        </p:nvSpPr>
        <p:spPr>
          <a:xfrm>
            <a:off x="10661326" y="4719385"/>
            <a:ext cx="2166368" cy="748029"/>
          </a:xfrm>
          <a:prstGeom prst="rect">
            <a:avLst/>
          </a:prstGeom>
        </p:spPr>
        <p:txBody>
          <a:bodyPr lIns="0" tIns="0" rIns="0" bIns="0" rtlCol="0" anchor="t">
            <a:spAutoFit/>
          </a:bodyPr>
          <a:lstStyle/>
          <a:p>
            <a:pPr algn="ctr">
              <a:lnSpc>
                <a:spcPts val="1819"/>
              </a:lnSpc>
            </a:pPr>
            <a:r>
              <a:rPr lang="en-US" sz="2799" dirty="0">
                <a:solidFill>
                  <a:srgbClr val="FFFFFF"/>
                </a:solidFill>
                <a:latin typeface="Alatsi Bold"/>
              </a:rPr>
              <a:t>QUẢN LÝ BÀI</a:t>
            </a:r>
          </a:p>
          <a:p>
            <a:pPr algn="ctr">
              <a:lnSpc>
                <a:spcPts val="1819"/>
              </a:lnSpc>
            </a:pPr>
            <a:endParaRPr lang="en-US" sz="2799" dirty="0">
              <a:solidFill>
                <a:srgbClr val="FFFFFF"/>
              </a:solidFill>
              <a:latin typeface="Alatsi Bold"/>
            </a:endParaRPr>
          </a:p>
          <a:p>
            <a:pPr algn="ctr">
              <a:lnSpc>
                <a:spcPts val="1819"/>
              </a:lnSpc>
            </a:pPr>
            <a:r>
              <a:rPr lang="en-US" sz="2799" dirty="0">
                <a:solidFill>
                  <a:srgbClr val="FFFFFF"/>
                </a:solidFill>
                <a:latin typeface="Alatsi Bold"/>
              </a:rPr>
              <a:t>VIẾT</a:t>
            </a:r>
          </a:p>
        </p:txBody>
      </p:sp>
      <p:sp>
        <p:nvSpPr>
          <p:cNvPr id="15" name="TextBox 15"/>
          <p:cNvSpPr txBox="1"/>
          <p:nvPr/>
        </p:nvSpPr>
        <p:spPr>
          <a:xfrm>
            <a:off x="9911424" y="8185482"/>
            <a:ext cx="2916270" cy="748029"/>
          </a:xfrm>
          <a:prstGeom prst="rect">
            <a:avLst/>
          </a:prstGeom>
        </p:spPr>
        <p:txBody>
          <a:bodyPr lIns="0" tIns="0" rIns="0" bIns="0" rtlCol="0" anchor="t">
            <a:spAutoFit/>
          </a:bodyPr>
          <a:lstStyle/>
          <a:p>
            <a:pPr algn="ctr">
              <a:lnSpc>
                <a:spcPts val="1819"/>
              </a:lnSpc>
            </a:pPr>
            <a:r>
              <a:rPr lang="en-US" sz="2799">
                <a:solidFill>
                  <a:srgbClr val="FFFFFF"/>
                </a:solidFill>
                <a:latin typeface="Alatsi Bold"/>
              </a:rPr>
              <a:t>QUẢN LÝ NGƯỜI</a:t>
            </a:r>
          </a:p>
          <a:p>
            <a:pPr algn="ctr">
              <a:lnSpc>
                <a:spcPts val="1819"/>
              </a:lnSpc>
            </a:pPr>
            <a:endParaRPr lang="en-US" sz="2799">
              <a:solidFill>
                <a:srgbClr val="FFFFFF"/>
              </a:solidFill>
              <a:latin typeface="Alatsi Bold"/>
            </a:endParaRPr>
          </a:p>
          <a:p>
            <a:pPr algn="ctr">
              <a:lnSpc>
                <a:spcPts val="1819"/>
              </a:lnSpc>
            </a:pPr>
            <a:r>
              <a:rPr lang="en-US" sz="2799">
                <a:solidFill>
                  <a:srgbClr val="FFFFFF"/>
                </a:solidFill>
                <a:latin typeface="Alatsi Bold"/>
              </a:rPr>
              <a:t> DÙNG</a:t>
            </a:r>
          </a:p>
        </p:txBody>
      </p:sp>
      <p:sp>
        <p:nvSpPr>
          <p:cNvPr id="16" name="TextBox 16"/>
          <p:cNvSpPr txBox="1"/>
          <p:nvPr/>
        </p:nvSpPr>
        <p:spPr>
          <a:xfrm>
            <a:off x="6673173" y="7761369"/>
            <a:ext cx="2331886" cy="748029"/>
          </a:xfrm>
          <a:prstGeom prst="rect">
            <a:avLst/>
          </a:prstGeom>
        </p:spPr>
        <p:txBody>
          <a:bodyPr lIns="0" tIns="0" rIns="0" bIns="0" rtlCol="0" anchor="t">
            <a:spAutoFit/>
          </a:bodyPr>
          <a:lstStyle/>
          <a:p>
            <a:pPr algn="ctr">
              <a:lnSpc>
                <a:spcPts val="1819"/>
              </a:lnSpc>
            </a:pPr>
            <a:r>
              <a:rPr lang="en-US" sz="2799">
                <a:solidFill>
                  <a:srgbClr val="FFFFFF"/>
                </a:solidFill>
                <a:latin typeface="Alatsi Bold"/>
              </a:rPr>
              <a:t>QUẢN LÝ CHỦ</a:t>
            </a:r>
          </a:p>
          <a:p>
            <a:pPr algn="ctr">
              <a:lnSpc>
                <a:spcPts val="1819"/>
              </a:lnSpc>
            </a:pPr>
            <a:endParaRPr lang="en-US" sz="2799">
              <a:solidFill>
                <a:srgbClr val="FFFFFF"/>
              </a:solidFill>
              <a:latin typeface="Alatsi Bold"/>
            </a:endParaRPr>
          </a:p>
          <a:p>
            <a:pPr algn="ctr">
              <a:lnSpc>
                <a:spcPts val="1819"/>
              </a:lnSpc>
            </a:pPr>
            <a:r>
              <a:rPr lang="en-US" sz="2799">
                <a:solidFill>
                  <a:srgbClr val="FFFFFF"/>
                </a:solidFill>
                <a:latin typeface="Alatsi Bold"/>
              </a:rPr>
              <a:t> ĐỀ</a:t>
            </a:r>
          </a:p>
        </p:txBody>
      </p:sp>
      <p:sp>
        <p:nvSpPr>
          <p:cNvPr id="17" name="TextBox 17"/>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 ƯỚC LƯỢNG</a:t>
            </a:r>
          </a:p>
        </p:txBody>
      </p:sp>
      <p:sp>
        <p:nvSpPr>
          <p:cNvPr id="18" name="TextBox 18"/>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000000"/>
                </a:solidFill>
                <a:latin typeface="Alatsi Bold"/>
              </a:rPr>
              <a:t>THEO ĐIỂM CHỨC NĂNG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0878" y="-1080878"/>
            <a:ext cx="2508671" cy="2508671"/>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4" name="Freeform 4"/>
          <p:cNvSpPr/>
          <p:nvPr/>
        </p:nvSpPr>
        <p:spPr>
          <a:xfrm rot="-5400000">
            <a:off x="664021" y="784712"/>
            <a:ext cx="649781" cy="756660"/>
          </a:xfrm>
          <a:custGeom>
            <a:avLst/>
            <a:gdLst/>
            <a:ahLst/>
            <a:cxnLst/>
            <a:rect l="l" t="t" r="r" b="b"/>
            <a:pathLst>
              <a:path w="649781" h="756660">
                <a:moveTo>
                  <a:pt x="0" y="0"/>
                </a:moveTo>
                <a:lnTo>
                  <a:pt x="649781" y="0"/>
                </a:lnTo>
                <a:lnTo>
                  <a:pt x="649781" y="756659"/>
                </a:lnTo>
                <a:lnTo>
                  <a:pt x="0" y="7566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358850" y="8601011"/>
            <a:ext cx="2981314" cy="298131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16462215" y="8613002"/>
            <a:ext cx="1296437" cy="324109"/>
          </a:xfrm>
          <a:custGeom>
            <a:avLst/>
            <a:gdLst/>
            <a:ahLst/>
            <a:cxnLst/>
            <a:rect l="l" t="t" r="r" b="b"/>
            <a:pathLst>
              <a:path w="1296437" h="324109">
                <a:moveTo>
                  <a:pt x="0" y="0"/>
                </a:moveTo>
                <a:lnTo>
                  <a:pt x="1296438" y="0"/>
                </a:lnTo>
                <a:lnTo>
                  <a:pt x="1296438" y="324110"/>
                </a:lnTo>
                <a:lnTo>
                  <a:pt x="0" y="324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181641" y="2243311"/>
            <a:ext cx="8203141" cy="7434096"/>
          </a:xfrm>
          <a:custGeom>
            <a:avLst/>
            <a:gdLst/>
            <a:ahLst/>
            <a:cxnLst/>
            <a:rect l="l" t="t" r="r" b="b"/>
            <a:pathLst>
              <a:path w="8203141" h="7434096">
                <a:moveTo>
                  <a:pt x="0" y="0"/>
                </a:moveTo>
                <a:lnTo>
                  <a:pt x="8203141" y="0"/>
                </a:lnTo>
                <a:lnTo>
                  <a:pt x="8203141" y="7434096"/>
                </a:lnTo>
                <a:lnTo>
                  <a:pt x="0" y="7434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6867784" y="4105393"/>
            <a:ext cx="658367" cy="613927"/>
          </a:xfrm>
          <a:custGeom>
            <a:avLst/>
            <a:gdLst/>
            <a:ahLst/>
            <a:cxnLst/>
            <a:rect l="l" t="t" r="r" b="b"/>
            <a:pathLst>
              <a:path w="658367" h="613927">
                <a:moveTo>
                  <a:pt x="0" y="0"/>
                </a:moveTo>
                <a:lnTo>
                  <a:pt x="658368" y="0"/>
                </a:lnTo>
                <a:lnTo>
                  <a:pt x="658368" y="613928"/>
                </a:lnTo>
                <a:lnTo>
                  <a:pt x="0" y="6139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9954352" y="7310913"/>
            <a:ext cx="645332" cy="645332"/>
          </a:xfrm>
          <a:custGeom>
            <a:avLst/>
            <a:gdLst/>
            <a:ahLst/>
            <a:cxnLst/>
            <a:rect l="l" t="t" r="r" b="b"/>
            <a:pathLst>
              <a:path w="645332" h="645332">
                <a:moveTo>
                  <a:pt x="0" y="0"/>
                </a:moveTo>
                <a:lnTo>
                  <a:pt x="645332" y="0"/>
                </a:lnTo>
                <a:lnTo>
                  <a:pt x="645332" y="645332"/>
                </a:lnTo>
                <a:lnTo>
                  <a:pt x="0" y="6453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0977061" y="3803492"/>
            <a:ext cx="754753" cy="603802"/>
          </a:xfrm>
          <a:custGeom>
            <a:avLst/>
            <a:gdLst/>
            <a:ahLst/>
            <a:cxnLst/>
            <a:rect l="l" t="t" r="r" b="b"/>
            <a:pathLst>
              <a:path w="754753" h="603802">
                <a:moveTo>
                  <a:pt x="0" y="0"/>
                </a:moveTo>
                <a:lnTo>
                  <a:pt x="754752" y="0"/>
                </a:lnTo>
                <a:lnTo>
                  <a:pt x="754752" y="603802"/>
                </a:lnTo>
                <a:lnTo>
                  <a:pt x="0" y="6038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5958913" y="4852671"/>
            <a:ext cx="2576974" cy="290829"/>
          </a:xfrm>
          <a:prstGeom prst="rect">
            <a:avLst/>
          </a:prstGeom>
        </p:spPr>
        <p:txBody>
          <a:bodyPr lIns="0" tIns="0" rIns="0" bIns="0" rtlCol="0" anchor="t">
            <a:spAutoFit/>
          </a:bodyPr>
          <a:lstStyle/>
          <a:p>
            <a:pPr algn="ctr">
              <a:lnSpc>
                <a:spcPts val="1819"/>
              </a:lnSpc>
            </a:pPr>
            <a:r>
              <a:rPr lang="en-US" sz="2799">
                <a:solidFill>
                  <a:srgbClr val="000000"/>
                </a:solidFill>
                <a:latin typeface="Alatsi Bold"/>
              </a:rPr>
              <a:t>TRANG CHỦ</a:t>
            </a:r>
          </a:p>
        </p:txBody>
      </p:sp>
      <p:sp>
        <p:nvSpPr>
          <p:cNvPr id="13" name="TextBox 13"/>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 ƯỚC LƯỢNG</a:t>
            </a:r>
          </a:p>
        </p:txBody>
      </p:sp>
      <p:sp>
        <p:nvSpPr>
          <p:cNvPr id="14" name="TextBox 14"/>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000000"/>
                </a:solidFill>
                <a:latin typeface="Alatsi Bold"/>
              </a:rPr>
              <a:t>THEO ĐIỂM CHỨC NĂNG</a:t>
            </a:r>
          </a:p>
        </p:txBody>
      </p:sp>
      <p:sp>
        <p:nvSpPr>
          <p:cNvPr id="15" name="TextBox 15"/>
          <p:cNvSpPr txBox="1"/>
          <p:nvPr/>
        </p:nvSpPr>
        <p:spPr>
          <a:xfrm>
            <a:off x="8988531" y="8260188"/>
            <a:ext cx="2576974" cy="290829"/>
          </a:xfrm>
          <a:prstGeom prst="rect">
            <a:avLst/>
          </a:prstGeom>
        </p:spPr>
        <p:txBody>
          <a:bodyPr lIns="0" tIns="0" rIns="0" bIns="0" rtlCol="0" anchor="t">
            <a:spAutoFit/>
          </a:bodyPr>
          <a:lstStyle/>
          <a:p>
            <a:pPr algn="ctr">
              <a:lnSpc>
                <a:spcPts val="1819"/>
              </a:lnSpc>
            </a:pPr>
            <a:r>
              <a:rPr lang="en-US" sz="2799">
                <a:solidFill>
                  <a:srgbClr val="000000"/>
                </a:solidFill>
                <a:latin typeface="Alatsi Bold"/>
              </a:rPr>
              <a:t>TÌM KIẾM</a:t>
            </a:r>
          </a:p>
        </p:txBody>
      </p:sp>
      <p:sp>
        <p:nvSpPr>
          <p:cNvPr id="16" name="TextBox 16"/>
          <p:cNvSpPr txBox="1"/>
          <p:nvPr/>
        </p:nvSpPr>
        <p:spPr>
          <a:xfrm>
            <a:off x="10065950" y="4540644"/>
            <a:ext cx="2576974" cy="290829"/>
          </a:xfrm>
          <a:prstGeom prst="rect">
            <a:avLst/>
          </a:prstGeom>
        </p:spPr>
        <p:txBody>
          <a:bodyPr lIns="0" tIns="0" rIns="0" bIns="0" rtlCol="0" anchor="t">
            <a:spAutoFit/>
          </a:bodyPr>
          <a:lstStyle/>
          <a:p>
            <a:pPr algn="ctr">
              <a:lnSpc>
                <a:spcPts val="1819"/>
              </a:lnSpc>
            </a:pPr>
            <a:r>
              <a:rPr lang="en-US" sz="2799">
                <a:solidFill>
                  <a:srgbClr val="000000"/>
                </a:solidFill>
                <a:latin typeface="Alatsi Bold"/>
              </a:rPr>
              <a:t>TÀI KHOẢN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8646" y="8617327"/>
            <a:ext cx="3339347" cy="333934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grpSp>
        <p:nvGrpSpPr>
          <p:cNvPr id="4" name="Group 4"/>
          <p:cNvGrpSpPr/>
          <p:nvPr/>
        </p:nvGrpSpPr>
        <p:grpSpPr>
          <a:xfrm>
            <a:off x="16525986" y="-1211609"/>
            <a:ext cx="2936213" cy="29362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6" name="Freeform 6"/>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5070382" y="3709958"/>
            <a:ext cx="8147236" cy="6577042"/>
          </a:xfrm>
          <a:custGeom>
            <a:avLst/>
            <a:gdLst/>
            <a:ahLst/>
            <a:cxnLst/>
            <a:rect l="l" t="t" r="r" b="b"/>
            <a:pathLst>
              <a:path w="8147236" h="6577042">
                <a:moveTo>
                  <a:pt x="0" y="0"/>
                </a:moveTo>
                <a:lnTo>
                  <a:pt x="8147236" y="0"/>
                </a:lnTo>
                <a:lnTo>
                  <a:pt x="8147236" y="6577042"/>
                </a:lnTo>
                <a:lnTo>
                  <a:pt x="0" y="6577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390843" y="4560120"/>
            <a:ext cx="3414284" cy="607627"/>
          </a:xfrm>
          <a:custGeom>
            <a:avLst/>
            <a:gdLst/>
            <a:ahLst/>
            <a:cxnLst/>
            <a:rect l="l" t="t" r="r" b="b"/>
            <a:pathLst>
              <a:path w="3414284" h="607627">
                <a:moveTo>
                  <a:pt x="0" y="0"/>
                </a:moveTo>
                <a:lnTo>
                  <a:pt x="3414284" y="0"/>
                </a:lnTo>
                <a:lnTo>
                  <a:pt x="3414284" y="607627"/>
                </a:lnTo>
                <a:lnTo>
                  <a:pt x="0" y="607627"/>
                </a:lnTo>
                <a:lnTo>
                  <a:pt x="0" y="0"/>
                </a:lnTo>
                <a:close/>
              </a:path>
            </a:pathLst>
          </a:custGeom>
          <a:blipFill>
            <a:blip r:embed="rId8"/>
            <a:stretch>
              <a:fillRect/>
            </a:stretch>
          </a:blipFill>
        </p:spPr>
        <p:txBody>
          <a:bodyPr/>
          <a:lstStyle/>
          <a:p>
            <a:endParaRPr lang="en-US"/>
          </a:p>
        </p:txBody>
      </p:sp>
      <p:sp>
        <p:nvSpPr>
          <p:cNvPr id="10" name="Freeform 10"/>
          <p:cNvSpPr/>
          <p:nvPr/>
        </p:nvSpPr>
        <p:spPr>
          <a:xfrm>
            <a:off x="1292803" y="7124723"/>
            <a:ext cx="2735404" cy="446961"/>
          </a:xfrm>
          <a:custGeom>
            <a:avLst/>
            <a:gdLst/>
            <a:ahLst/>
            <a:cxnLst/>
            <a:rect l="l" t="t" r="r" b="b"/>
            <a:pathLst>
              <a:path w="2735404" h="446961">
                <a:moveTo>
                  <a:pt x="0" y="0"/>
                </a:moveTo>
                <a:lnTo>
                  <a:pt x="2735404" y="0"/>
                </a:lnTo>
                <a:lnTo>
                  <a:pt x="2735404" y="446961"/>
                </a:lnTo>
                <a:lnTo>
                  <a:pt x="0" y="446961"/>
                </a:lnTo>
                <a:lnTo>
                  <a:pt x="0" y="0"/>
                </a:lnTo>
                <a:close/>
              </a:path>
            </a:pathLst>
          </a:custGeom>
          <a:blipFill>
            <a:blip r:embed="rId9"/>
            <a:stretch>
              <a:fillRect/>
            </a:stretch>
          </a:blipFill>
        </p:spPr>
        <p:txBody>
          <a:bodyPr/>
          <a:lstStyle/>
          <a:p>
            <a:endParaRPr lang="en-US"/>
          </a:p>
        </p:txBody>
      </p:sp>
      <p:sp>
        <p:nvSpPr>
          <p:cNvPr id="11" name="Freeform 11"/>
          <p:cNvSpPr/>
          <p:nvPr/>
        </p:nvSpPr>
        <p:spPr>
          <a:xfrm>
            <a:off x="14255843" y="7917644"/>
            <a:ext cx="2885396" cy="563420"/>
          </a:xfrm>
          <a:custGeom>
            <a:avLst/>
            <a:gdLst/>
            <a:ahLst/>
            <a:cxnLst/>
            <a:rect l="l" t="t" r="r" b="b"/>
            <a:pathLst>
              <a:path w="2885396" h="563420">
                <a:moveTo>
                  <a:pt x="0" y="0"/>
                </a:moveTo>
                <a:lnTo>
                  <a:pt x="2885396" y="0"/>
                </a:lnTo>
                <a:lnTo>
                  <a:pt x="2885396" y="563420"/>
                </a:lnTo>
                <a:lnTo>
                  <a:pt x="0" y="563420"/>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5308950" y="4226671"/>
            <a:ext cx="2026172" cy="290829"/>
          </a:xfrm>
          <a:prstGeom prst="rect">
            <a:avLst/>
          </a:prstGeom>
        </p:spPr>
        <p:txBody>
          <a:bodyPr lIns="0" tIns="0" rIns="0" bIns="0" rtlCol="0" anchor="t">
            <a:spAutoFit/>
          </a:bodyPr>
          <a:lstStyle/>
          <a:p>
            <a:pPr algn="ctr">
              <a:lnSpc>
                <a:spcPts val="1819"/>
              </a:lnSpc>
            </a:pPr>
            <a:r>
              <a:rPr lang="en-US" sz="2799">
                <a:solidFill>
                  <a:srgbClr val="FFFFFF"/>
                </a:solidFill>
                <a:latin typeface="Alatsi Bold"/>
              </a:rPr>
              <a:t>TCF</a:t>
            </a:r>
          </a:p>
        </p:txBody>
      </p:sp>
      <p:sp>
        <p:nvSpPr>
          <p:cNvPr id="13" name="TextBox 13"/>
          <p:cNvSpPr txBox="1"/>
          <p:nvPr/>
        </p:nvSpPr>
        <p:spPr>
          <a:xfrm>
            <a:off x="10648216" y="5322935"/>
            <a:ext cx="2702442" cy="669028"/>
          </a:xfrm>
          <a:prstGeom prst="rect">
            <a:avLst/>
          </a:prstGeom>
        </p:spPr>
        <p:txBody>
          <a:bodyPr lIns="0" tIns="0" rIns="0" bIns="0" rtlCol="0" anchor="t">
            <a:spAutoFit/>
          </a:bodyPr>
          <a:lstStyle/>
          <a:p>
            <a:pPr algn="ctr">
              <a:lnSpc>
                <a:spcPts val="1656"/>
              </a:lnSpc>
            </a:pPr>
            <a:r>
              <a:rPr lang="en-US" sz="2549">
                <a:solidFill>
                  <a:srgbClr val="FFFFFF"/>
                </a:solidFill>
                <a:latin typeface="Alatsi Bold"/>
              </a:rPr>
              <a:t>SỐ DÒNG CODE</a:t>
            </a:r>
          </a:p>
          <a:p>
            <a:pPr algn="ctr">
              <a:lnSpc>
                <a:spcPts val="1656"/>
              </a:lnSpc>
            </a:pPr>
            <a:endParaRPr lang="en-US" sz="2549">
              <a:solidFill>
                <a:srgbClr val="FFFFFF"/>
              </a:solidFill>
              <a:latin typeface="Alatsi Bold"/>
            </a:endParaRPr>
          </a:p>
          <a:p>
            <a:pPr algn="ctr">
              <a:lnSpc>
                <a:spcPts val="1656"/>
              </a:lnSpc>
            </a:pPr>
            <a:r>
              <a:rPr lang="en-US" sz="2549">
                <a:solidFill>
                  <a:srgbClr val="FFFFFF"/>
                </a:solidFill>
                <a:latin typeface="Alatsi Bold"/>
              </a:rPr>
              <a:t> CỦA WEBSITE</a:t>
            </a:r>
          </a:p>
        </p:txBody>
      </p:sp>
      <p:sp>
        <p:nvSpPr>
          <p:cNvPr id="14" name="TextBox 14"/>
          <p:cNvSpPr txBox="1"/>
          <p:nvPr/>
        </p:nvSpPr>
        <p:spPr>
          <a:xfrm>
            <a:off x="5179955" y="6748917"/>
            <a:ext cx="2284164" cy="290829"/>
          </a:xfrm>
          <a:prstGeom prst="rect">
            <a:avLst/>
          </a:prstGeom>
        </p:spPr>
        <p:txBody>
          <a:bodyPr lIns="0" tIns="0" rIns="0" bIns="0" rtlCol="0" anchor="t">
            <a:spAutoFit/>
          </a:bodyPr>
          <a:lstStyle/>
          <a:p>
            <a:pPr algn="ctr">
              <a:lnSpc>
                <a:spcPts val="1819"/>
              </a:lnSpc>
            </a:pPr>
            <a:r>
              <a:rPr lang="en-US" sz="2799">
                <a:solidFill>
                  <a:srgbClr val="FFFFFF"/>
                </a:solidFill>
                <a:latin typeface="Alatsi"/>
              </a:rPr>
              <a:t>AFP</a:t>
            </a:r>
          </a:p>
        </p:txBody>
      </p:sp>
      <p:sp>
        <p:nvSpPr>
          <p:cNvPr id="15" name="TextBox 15"/>
          <p:cNvSpPr txBox="1"/>
          <p:nvPr/>
        </p:nvSpPr>
        <p:spPr>
          <a:xfrm>
            <a:off x="10781257" y="7786312"/>
            <a:ext cx="2436361" cy="748029"/>
          </a:xfrm>
          <a:prstGeom prst="rect">
            <a:avLst/>
          </a:prstGeom>
        </p:spPr>
        <p:txBody>
          <a:bodyPr lIns="0" tIns="0" rIns="0" bIns="0" rtlCol="0" anchor="t">
            <a:spAutoFit/>
          </a:bodyPr>
          <a:lstStyle/>
          <a:p>
            <a:pPr algn="ctr">
              <a:lnSpc>
                <a:spcPts val="1819"/>
              </a:lnSpc>
            </a:pPr>
            <a:r>
              <a:rPr lang="en-US" sz="2799">
                <a:solidFill>
                  <a:srgbClr val="FFFFFF"/>
                </a:solidFill>
                <a:latin typeface="Alatsi Bold"/>
              </a:rPr>
              <a:t>ƯỚC LƯỢNG</a:t>
            </a:r>
          </a:p>
          <a:p>
            <a:pPr algn="ctr">
              <a:lnSpc>
                <a:spcPts val="1819"/>
              </a:lnSpc>
            </a:pPr>
            <a:r>
              <a:rPr lang="en-US" sz="2799">
                <a:solidFill>
                  <a:srgbClr val="FFFFFF"/>
                </a:solidFill>
                <a:latin typeface="Alatsi Bold"/>
              </a:rPr>
              <a:t> </a:t>
            </a:r>
          </a:p>
          <a:p>
            <a:pPr algn="ctr">
              <a:lnSpc>
                <a:spcPts val="1819"/>
              </a:lnSpc>
            </a:pPr>
            <a:r>
              <a:rPr lang="en-US" sz="2799">
                <a:solidFill>
                  <a:srgbClr val="FFFFFF"/>
                </a:solidFill>
                <a:latin typeface="Alatsi Bold"/>
              </a:rPr>
              <a:t>NỖ LỰC</a:t>
            </a:r>
          </a:p>
        </p:txBody>
      </p:sp>
      <p:sp>
        <p:nvSpPr>
          <p:cNvPr id="16" name="TextBox 16"/>
          <p:cNvSpPr txBox="1"/>
          <p:nvPr/>
        </p:nvSpPr>
        <p:spPr>
          <a:xfrm>
            <a:off x="1390843" y="4269291"/>
            <a:ext cx="2933408" cy="290829"/>
          </a:xfrm>
          <a:prstGeom prst="rect">
            <a:avLst/>
          </a:prstGeom>
        </p:spPr>
        <p:txBody>
          <a:bodyPr lIns="0" tIns="0" rIns="0" bIns="0" rtlCol="0" anchor="t">
            <a:spAutoFit/>
          </a:bodyPr>
          <a:lstStyle/>
          <a:p>
            <a:pPr algn="ctr">
              <a:lnSpc>
                <a:spcPts val="1819"/>
              </a:lnSpc>
            </a:pPr>
            <a:r>
              <a:rPr lang="en-US" sz="2799">
                <a:solidFill>
                  <a:srgbClr val="000000"/>
                </a:solidFill>
                <a:latin typeface="Alatsi Bold"/>
              </a:rPr>
              <a:t>TCF</a:t>
            </a:r>
          </a:p>
        </p:txBody>
      </p:sp>
      <p:sp>
        <p:nvSpPr>
          <p:cNvPr id="17" name="TextBox 17"/>
          <p:cNvSpPr txBox="1"/>
          <p:nvPr/>
        </p:nvSpPr>
        <p:spPr>
          <a:xfrm>
            <a:off x="1390843" y="4816308"/>
            <a:ext cx="4097873" cy="1243961"/>
          </a:xfrm>
          <a:prstGeom prst="rect">
            <a:avLst/>
          </a:prstGeom>
        </p:spPr>
        <p:txBody>
          <a:bodyPr lIns="0" tIns="0" rIns="0" bIns="0" rtlCol="0" anchor="t">
            <a:spAutoFit/>
          </a:bodyPr>
          <a:lstStyle/>
          <a:p>
            <a:pPr>
              <a:lnSpc>
                <a:spcPts val="3360"/>
              </a:lnSpc>
            </a:pPr>
            <a:endParaRPr/>
          </a:p>
          <a:p>
            <a:pPr>
              <a:lnSpc>
                <a:spcPts val="3360"/>
              </a:lnSpc>
            </a:pPr>
            <a:r>
              <a:rPr lang="en-US" sz="2400">
                <a:solidFill>
                  <a:srgbClr val="000000"/>
                </a:solidFill>
                <a:latin typeface="PT Sans"/>
              </a:rPr>
              <a:t>TCF = 0,65 + 0,01 * 15 = 0,8</a:t>
            </a:r>
          </a:p>
          <a:p>
            <a:pPr>
              <a:lnSpc>
                <a:spcPts val="3360"/>
              </a:lnSpc>
            </a:pPr>
            <a:endParaRPr lang="en-US" sz="2400">
              <a:solidFill>
                <a:srgbClr val="000000"/>
              </a:solidFill>
              <a:latin typeface="PT Sans"/>
            </a:endParaRPr>
          </a:p>
        </p:txBody>
      </p:sp>
      <p:sp>
        <p:nvSpPr>
          <p:cNvPr id="18" name="TextBox 18"/>
          <p:cNvSpPr txBox="1"/>
          <p:nvPr/>
        </p:nvSpPr>
        <p:spPr>
          <a:xfrm>
            <a:off x="1390843" y="6748917"/>
            <a:ext cx="3150490" cy="290829"/>
          </a:xfrm>
          <a:prstGeom prst="rect">
            <a:avLst/>
          </a:prstGeom>
        </p:spPr>
        <p:txBody>
          <a:bodyPr lIns="0" tIns="0" rIns="0" bIns="0" rtlCol="0" anchor="t">
            <a:spAutoFit/>
          </a:bodyPr>
          <a:lstStyle/>
          <a:p>
            <a:pPr algn="ctr">
              <a:lnSpc>
                <a:spcPts val="1819"/>
              </a:lnSpc>
            </a:pPr>
            <a:r>
              <a:rPr lang="en-US" sz="2799">
                <a:solidFill>
                  <a:srgbClr val="000000"/>
                </a:solidFill>
                <a:latin typeface="Alatsi"/>
              </a:rPr>
              <a:t>AFP</a:t>
            </a:r>
          </a:p>
        </p:txBody>
      </p:sp>
      <p:sp>
        <p:nvSpPr>
          <p:cNvPr id="19" name="TextBox 19"/>
          <p:cNvSpPr txBox="1"/>
          <p:nvPr/>
        </p:nvSpPr>
        <p:spPr>
          <a:xfrm>
            <a:off x="1390843" y="7657409"/>
            <a:ext cx="3150490" cy="824861"/>
          </a:xfrm>
          <a:prstGeom prst="rect">
            <a:avLst/>
          </a:prstGeom>
        </p:spPr>
        <p:txBody>
          <a:bodyPr lIns="0" tIns="0" rIns="0" bIns="0" rtlCol="0" anchor="t">
            <a:spAutoFit/>
          </a:bodyPr>
          <a:lstStyle/>
          <a:p>
            <a:pPr>
              <a:lnSpc>
                <a:spcPts val="3360"/>
              </a:lnSpc>
            </a:pPr>
            <a:r>
              <a:rPr lang="en-US" sz="2400">
                <a:solidFill>
                  <a:srgbClr val="000000"/>
                </a:solidFill>
                <a:latin typeface="PT Sans"/>
              </a:rPr>
              <a:t>= 107 * 0,8 = 85,6</a:t>
            </a:r>
          </a:p>
          <a:p>
            <a:pPr>
              <a:lnSpc>
                <a:spcPts val="3360"/>
              </a:lnSpc>
            </a:pPr>
            <a:endParaRPr lang="en-US" sz="2400">
              <a:solidFill>
                <a:srgbClr val="000000"/>
              </a:solidFill>
              <a:latin typeface="PT Sans"/>
            </a:endParaRPr>
          </a:p>
        </p:txBody>
      </p:sp>
      <p:sp>
        <p:nvSpPr>
          <p:cNvPr id="20" name="TextBox 20"/>
          <p:cNvSpPr txBox="1"/>
          <p:nvPr/>
        </p:nvSpPr>
        <p:spPr>
          <a:xfrm>
            <a:off x="14085756" y="5145985"/>
            <a:ext cx="2814516" cy="914284"/>
          </a:xfrm>
          <a:prstGeom prst="rect">
            <a:avLst/>
          </a:prstGeom>
        </p:spPr>
        <p:txBody>
          <a:bodyPr lIns="0" tIns="0" rIns="0" bIns="0" rtlCol="0" anchor="t">
            <a:spAutoFit/>
          </a:bodyPr>
          <a:lstStyle/>
          <a:p>
            <a:pPr algn="r">
              <a:lnSpc>
                <a:spcPts val="1717"/>
              </a:lnSpc>
            </a:pPr>
            <a:r>
              <a:rPr lang="en-US" sz="2642">
                <a:solidFill>
                  <a:srgbClr val="000000"/>
                </a:solidFill>
                <a:latin typeface="Alatsi Bold"/>
              </a:rPr>
              <a:t>SỐ DÒNG CODE</a:t>
            </a:r>
          </a:p>
          <a:p>
            <a:pPr algn="r">
              <a:lnSpc>
                <a:spcPts val="1717"/>
              </a:lnSpc>
            </a:pPr>
            <a:endParaRPr lang="en-US" sz="2642">
              <a:solidFill>
                <a:srgbClr val="000000"/>
              </a:solidFill>
              <a:latin typeface="Alatsi Bold"/>
            </a:endParaRPr>
          </a:p>
          <a:p>
            <a:pPr algn="r">
              <a:lnSpc>
                <a:spcPts val="1717"/>
              </a:lnSpc>
            </a:pPr>
            <a:r>
              <a:rPr lang="en-US" sz="2642">
                <a:solidFill>
                  <a:srgbClr val="000000"/>
                </a:solidFill>
                <a:latin typeface="Alatsi Bold"/>
              </a:rPr>
              <a:t> của Website</a:t>
            </a:r>
          </a:p>
          <a:p>
            <a:pPr algn="r">
              <a:lnSpc>
                <a:spcPts val="1717"/>
              </a:lnSpc>
            </a:pPr>
            <a:endParaRPr lang="en-US" sz="2642">
              <a:solidFill>
                <a:srgbClr val="000000"/>
              </a:solidFill>
              <a:latin typeface="Alatsi Bold"/>
            </a:endParaRPr>
          </a:p>
        </p:txBody>
      </p:sp>
      <p:sp>
        <p:nvSpPr>
          <p:cNvPr id="21" name="TextBox 21"/>
          <p:cNvSpPr txBox="1"/>
          <p:nvPr/>
        </p:nvSpPr>
        <p:spPr>
          <a:xfrm>
            <a:off x="13749781" y="5953946"/>
            <a:ext cx="3150490" cy="405761"/>
          </a:xfrm>
          <a:prstGeom prst="rect">
            <a:avLst/>
          </a:prstGeom>
        </p:spPr>
        <p:txBody>
          <a:bodyPr lIns="0" tIns="0" rIns="0" bIns="0" rtlCol="0" anchor="t">
            <a:spAutoFit/>
          </a:bodyPr>
          <a:lstStyle/>
          <a:p>
            <a:pPr algn="r">
              <a:lnSpc>
                <a:spcPts val="3360"/>
              </a:lnSpc>
            </a:pPr>
            <a:r>
              <a:rPr lang="en-US" sz="2400" dirty="0">
                <a:solidFill>
                  <a:srgbClr val="000000"/>
                </a:solidFill>
                <a:latin typeface="PT Sans"/>
              </a:rPr>
              <a:t>5735,2</a:t>
            </a:r>
          </a:p>
        </p:txBody>
      </p:sp>
      <p:sp>
        <p:nvSpPr>
          <p:cNvPr id="22" name="TextBox 22"/>
          <p:cNvSpPr txBox="1"/>
          <p:nvPr/>
        </p:nvSpPr>
        <p:spPr>
          <a:xfrm>
            <a:off x="14255843" y="7595029"/>
            <a:ext cx="2982009" cy="290829"/>
          </a:xfrm>
          <a:prstGeom prst="rect">
            <a:avLst/>
          </a:prstGeom>
        </p:spPr>
        <p:txBody>
          <a:bodyPr lIns="0" tIns="0" rIns="0" bIns="0" rtlCol="0" anchor="t">
            <a:spAutoFit/>
          </a:bodyPr>
          <a:lstStyle/>
          <a:p>
            <a:pPr algn="r">
              <a:lnSpc>
                <a:spcPts val="1819"/>
              </a:lnSpc>
            </a:pPr>
            <a:r>
              <a:rPr lang="en-US" sz="2799">
                <a:solidFill>
                  <a:srgbClr val="000000"/>
                </a:solidFill>
                <a:latin typeface="Alatsi Bold"/>
              </a:rPr>
              <a:t>ƯỚC LƯỢNG NỖ LỰC</a:t>
            </a:r>
          </a:p>
        </p:txBody>
      </p:sp>
      <p:sp>
        <p:nvSpPr>
          <p:cNvPr id="23" name="TextBox 23"/>
          <p:cNvSpPr txBox="1"/>
          <p:nvPr/>
        </p:nvSpPr>
        <p:spPr>
          <a:xfrm>
            <a:off x="14255843" y="8464919"/>
            <a:ext cx="3687702" cy="841834"/>
          </a:xfrm>
          <a:prstGeom prst="rect">
            <a:avLst/>
          </a:prstGeom>
        </p:spPr>
        <p:txBody>
          <a:bodyPr wrap="square" lIns="0" tIns="0" rIns="0" bIns="0" rtlCol="0" anchor="t">
            <a:spAutoFit/>
          </a:bodyPr>
          <a:lstStyle/>
          <a:p>
            <a:pPr>
              <a:lnSpc>
                <a:spcPts val="3360"/>
              </a:lnSpc>
            </a:pPr>
            <a:r>
              <a:rPr lang="en-US" sz="2400" dirty="0">
                <a:solidFill>
                  <a:srgbClr val="000000"/>
                </a:solidFill>
                <a:latin typeface="PT Sans"/>
              </a:rPr>
              <a:t>= 2,4*(5735,2/1000)^1,05 </a:t>
            </a:r>
          </a:p>
          <a:p>
            <a:pPr>
              <a:lnSpc>
                <a:spcPts val="3360"/>
              </a:lnSpc>
            </a:pPr>
            <a:r>
              <a:rPr lang="en-US" sz="2400" dirty="0">
                <a:solidFill>
                  <a:srgbClr val="000000"/>
                </a:solidFill>
                <a:latin typeface="PT Sans"/>
              </a:rPr>
              <a:t>= 15,02 Person-Month</a:t>
            </a:r>
          </a:p>
        </p:txBody>
      </p:sp>
      <p:sp>
        <p:nvSpPr>
          <p:cNvPr id="24" name="TextBox 24"/>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 ƯỚC LƯỢNG</a:t>
            </a:r>
          </a:p>
        </p:txBody>
      </p:sp>
      <p:sp>
        <p:nvSpPr>
          <p:cNvPr id="25" name="TextBox 25"/>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000000"/>
                </a:solidFill>
                <a:latin typeface="Alatsi Bold"/>
              </a:rPr>
              <a:t>THEO ĐIỂM CHỨC NĂNG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2362537" y="2266475"/>
            <a:ext cx="1296318" cy="129631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0" name="Group 10"/>
          <p:cNvGrpSpPr/>
          <p:nvPr/>
        </p:nvGrpSpPr>
        <p:grpSpPr>
          <a:xfrm>
            <a:off x="2362537" y="3810527"/>
            <a:ext cx="1296318" cy="129631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12" name="Group 12"/>
          <p:cNvGrpSpPr/>
          <p:nvPr/>
        </p:nvGrpSpPr>
        <p:grpSpPr>
          <a:xfrm>
            <a:off x="2362537" y="5345431"/>
            <a:ext cx="1296318" cy="129631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4" name="Group 14"/>
          <p:cNvGrpSpPr/>
          <p:nvPr/>
        </p:nvGrpSpPr>
        <p:grpSpPr>
          <a:xfrm>
            <a:off x="2362537" y="6889483"/>
            <a:ext cx="1296318" cy="1296318"/>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6" name="TextBox 16"/>
          <p:cNvSpPr txBox="1"/>
          <p:nvPr/>
        </p:nvSpPr>
        <p:spPr>
          <a:xfrm>
            <a:off x="10013725" y="2196448"/>
            <a:ext cx="6296844" cy="490731"/>
          </a:xfrm>
          <a:prstGeom prst="rect">
            <a:avLst/>
          </a:prstGeom>
        </p:spPr>
        <p:txBody>
          <a:bodyPr lIns="0" tIns="0" rIns="0" bIns="0" rtlCol="0" anchor="t">
            <a:spAutoFit/>
          </a:bodyPr>
          <a:lstStyle/>
          <a:p>
            <a:pPr>
              <a:lnSpc>
                <a:spcPts val="3666"/>
              </a:lnSpc>
            </a:pPr>
            <a:r>
              <a:rPr lang="en-US" sz="3900">
                <a:solidFill>
                  <a:srgbClr val="000000"/>
                </a:solidFill>
                <a:latin typeface="Alatsi"/>
              </a:rPr>
              <a:t>ƯỚC LƯỢNG NỖ LỰC</a:t>
            </a:r>
          </a:p>
        </p:txBody>
      </p:sp>
      <p:sp>
        <p:nvSpPr>
          <p:cNvPr id="17" name="TextBox 17"/>
          <p:cNvSpPr txBox="1"/>
          <p:nvPr/>
        </p:nvSpPr>
        <p:spPr>
          <a:xfrm>
            <a:off x="3964703" y="2447375"/>
            <a:ext cx="4199793"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UUCP</a:t>
            </a:r>
          </a:p>
        </p:txBody>
      </p:sp>
      <p:sp>
        <p:nvSpPr>
          <p:cNvPr id="18" name="TextBox 18"/>
          <p:cNvSpPr txBox="1"/>
          <p:nvPr/>
        </p:nvSpPr>
        <p:spPr>
          <a:xfrm>
            <a:off x="3964703" y="2690514"/>
            <a:ext cx="5179297" cy="405761"/>
          </a:xfrm>
          <a:prstGeom prst="rect">
            <a:avLst/>
          </a:prstGeom>
        </p:spPr>
        <p:txBody>
          <a:bodyPr lIns="0" tIns="0" rIns="0" bIns="0" rtlCol="0" anchor="t">
            <a:spAutoFit/>
          </a:bodyPr>
          <a:lstStyle/>
          <a:p>
            <a:pPr>
              <a:lnSpc>
                <a:spcPts val="3360"/>
              </a:lnSpc>
            </a:pPr>
            <a:r>
              <a:rPr lang="en-US" sz="2400">
                <a:solidFill>
                  <a:srgbClr val="000000"/>
                </a:solidFill>
                <a:latin typeface="PT Sans"/>
              </a:rPr>
              <a:t>UUCP = UAW + UUCW = 6 + 105 = 111</a:t>
            </a:r>
          </a:p>
        </p:txBody>
      </p:sp>
      <p:sp>
        <p:nvSpPr>
          <p:cNvPr id="19" name="TextBox 19"/>
          <p:cNvSpPr txBox="1"/>
          <p:nvPr/>
        </p:nvSpPr>
        <p:spPr>
          <a:xfrm>
            <a:off x="3964703" y="3991428"/>
            <a:ext cx="3552778"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TCF</a:t>
            </a:r>
          </a:p>
        </p:txBody>
      </p:sp>
      <p:sp>
        <p:nvSpPr>
          <p:cNvPr id="20" name="TextBox 20"/>
          <p:cNvSpPr txBox="1"/>
          <p:nvPr/>
        </p:nvSpPr>
        <p:spPr>
          <a:xfrm>
            <a:off x="3964703" y="4234566"/>
            <a:ext cx="5630478" cy="405761"/>
          </a:xfrm>
          <a:prstGeom prst="rect">
            <a:avLst/>
          </a:prstGeom>
        </p:spPr>
        <p:txBody>
          <a:bodyPr lIns="0" tIns="0" rIns="0" bIns="0" rtlCol="0" anchor="t">
            <a:spAutoFit/>
          </a:bodyPr>
          <a:lstStyle/>
          <a:p>
            <a:pPr>
              <a:lnSpc>
                <a:spcPts val="3360"/>
              </a:lnSpc>
            </a:pPr>
            <a:r>
              <a:rPr lang="en-US" sz="2400">
                <a:solidFill>
                  <a:srgbClr val="000000"/>
                </a:solidFill>
                <a:latin typeface="PT Sans"/>
              </a:rPr>
              <a:t>0.6 + (9*0.01) = 0.69</a:t>
            </a:r>
          </a:p>
        </p:txBody>
      </p:sp>
      <p:sp>
        <p:nvSpPr>
          <p:cNvPr id="21" name="TextBox 21"/>
          <p:cNvSpPr txBox="1"/>
          <p:nvPr/>
        </p:nvSpPr>
        <p:spPr>
          <a:xfrm>
            <a:off x="3964703" y="5526332"/>
            <a:ext cx="2099897" cy="290829"/>
          </a:xfrm>
          <a:prstGeom prst="rect">
            <a:avLst/>
          </a:prstGeom>
        </p:spPr>
        <p:txBody>
          <a:bodyPr lIns="0" tIns="0" rIns="0" bIns="0" rtlCol="0" anchor="t">
            <a:spAutoFit/>
          </a:bodyPr>
          <a:lstStyle/>
          <a:p>
            <a:pPr>
              <a:lnSpc>
                <a:spcPts val="1819"/>
              </a:lnSpc>
            </a:pPr>
            <a:r>
              <a:rPr lang="en-US" sz="2799">
                <a:solidFill>
                  <a:srgbClr val="000000"/>
                </a:solidFill>
                <a:latin typeface="Alatsi"/>
              </a:rPr>
              <a:t>EF</a:t>
            </a:r>
          </a:p>
        </p:txBody>
      </p:sp>
      <p:sp>
        <p:nvSpPr>
          <p:cNvPr id="22" name="TextBox 22"/>
          <p:cNvSpPr txBox="1"/>
          <p:nvPr/>
        </p:nvSpPr>
        <p:spPr>
          <a:xfrm>
            <a:off x="3964703" y="5769470"/>
            <a:ext cx="5630478" cy="824861"/>
          </a:xfrm>
          <a:prstGeom prst="rect">
            <a:avLst/>
          </a:prstGeom>
        </p:spPr>
        <p:txBody>
          <a:bodyPr lIns="0" tIns="0" rIns="0" bIns="0" rtlCol="0" anchor="t">
            <a:spAutoFit/>
          </a:bodyPr>
          <a:lstStyle/>
          <a:p>
            <a:pPr>
              <a:lnSpc>
                <a:spcPts val="3360"/>
              </a:lnSpc>
            </a:pPr>
            <a:r>
              <a:rPr lang="en-US" sz="2400">
                <a:solidFill>
                  <a:srgbClr val="000000"/>
                </a:solidFill>
                <a:latin typeface="PT Sans"/>
              </a:rPr>
              <a:t>1.4 + (-0.03 * 18) = 0.86</a:t>
            </a:r>
          </a:p>
          <a:p>
            <a:pPr>
              <a:lnSpc>
                <a:spcPts val="3360"/>
              </a:lnSpc>
            </a:pPr>
            <a:endParaRPr lang="en-US" sz="2400">
              <a:solidFill>
                <a:srgbClr val="000000"/>
              </a:solidFill>
              <a:latin typeface="PT Sans"/>
            </a:endParaRPr>
          </a:p>
        </p:txBody>
      </p:sp>
      <p:sp>
        <p:nvSpPr>
          <p:cNvPr id="23" name="TextBox 23"/>
          <p:cNvSpPr txBox="1"/>
          <p:nvPr/>
        </p:nvSpPr>
        <p:spPr>
          <a:xfrm>
            <a:off x="3964703" y="7070384"/>
            <a:ext cx="3352550"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UCF</a:t>
            </a:r>
          </a:p>
        </p:txBody>
      </p:sp>
      <p:sp>
        <p:nvSpPr>
          <p:cNvPr id="24" name="TextBox 24"/>
          <p:cNvSpPr txBox="1"/>
          <p:nvPr/>
        </p:nvSpPr>
        <p:spPr>
          <a:xfrm>
            <a:off x="3964703" y="7313522"/>
            <a:ext cx="5452277" cy="824861"/>
          </a:xfrm>
          <a:prstGeom prst="rect">
            <a:avLst/>
          </a:prstGeom>
        </p:spPr>
        <p:txBody>
          <a:bodyPr lIns="0" tIns="0" rIns="0" bIns="0" rtlCol="0" anchor="t">
            <a:spAutoFit/>
          </a:bodyPr>
          <a:lstStyle/>
          <a:p>
            <a:pPr>
              <a:lnSpc>
                <a:spcPts val="3360"/>
              </a:lnSpc>
            </a:pPr>
            <a:r>
              <a:rPr lang="en-US" sz="2400">
                <a:solidFill>
                  <a:srgbClr val="000000"/>
                </a:solidFill>
                <a:latin typeface="PT Sans"/>
              </a:rPr>
              <a:t>105 * 0.69 * 0.86 = 62.31</a:t>
            </a:r>
          </a:p>
          <a:p>
            <a:pPr>
              <a:lnSpc>
                <a:spcPts val="3360"/>
              </a:lnSpc>
            </a:pPr>
            <a:endParaRPr lang="en-US" sz="2400">
              <a:solidFill>
                <a:srgbClr val="000000"/>
              </a:solidFill>
              <a:latin typeface="PT Sans"/>
            </a:endParaRPr>
          </a:p>
        </p:txBody>
      </p:sp>
      <p:sp>
        <p:nvSpPr>
          <p:cNvPr id="25" name="TextBox 25"/>
          <p:cNvSpPr txBox="1"/>
          <p:nvPr/>
        </p:nvSpPr>
        <p:spPr>
          <a:xfrm>
            <a:off x="10013725" y="3229624"/>
            <a:ext cx="6994029" cy="748029"/>
          </a:xfrm>
          <a:prstGeom prst="rect">
            <a:avLst/>
          </a:prstGeom>
        </p:spPr>
        <p:txBody>
          <a:bodyPr lIns="0" tIns="0" rIns="0" bIns="0" rtlCol="0" anchor="t">
            <a:spAutoFit/>
          </a:bodyPr>
          <a:lstStyle/>
          <a:p>
            <a:pPr>
              <a:lnSpc>
                <a:spcPts val="1819"/>
              </a:lnSpc>
            </a:pPr>
            <a:r>
              <a:rPr lang="en-US" sz="2799">
                <a:solidFill>
                  <a:srgbClr val="000000"/>
                </a:solidFill>
                <a:latin typeface="Alatsi Bold"/>
              </a:rPr>
              <a:t>MỖI ĐIỂM CHỨC NĂNG ĐIỀU CHỈNH CẦN 20 P-H</a:t>
            </a:r>
          </a:p>
          <a:p>
            <a:pPr>
              <a:lnSpc>
                <a:spcPts val="1819"/>
              </a:lnSpc>
            </a:pPr>
            <a:endParaRPr lang="en-US" sz="2799">
              <a:solidFill>
                <a:srgbClr val="000000"/>
              </a:solidFill>
              <a:latin typeface="Alatsi Bold"/>
            </a:endParaRPr>
          </a:p>
          <a:p>
            <a:pPr>
              <a:lnSpc>
                <a:spcPts val="1819"/>
              </a:lnSpc>
            </a:pPr>
            <a:r>
              <a:rPr lang="en-US" sz="2799">
                <a:solidFill>
                  <a:srgbClr val="000000"/>
                </a:solidFill>
                <a:latin typeface="Alatsi Bold"/>
              </a:rPr>
              <a:t> (PERSON-HOUR)</a:t>
            </a:r>
          </a:p>
        </p:txBody>
      </p:sp>
      <p:sp>
        <p:nvSpPr>
          <p:cNvPr id="26" name="TextBox 26"/>
          <p:cNvSpPr txBox="1"/>
          <p:nvPr/>
        </p:nvSpPr>
        <p:spPr>
          <a:xfrm>
            <a:off x="10013725" y="3620423"/>
            <a:ext cx="6190483" cy="3919216"/>
          </a:xfrm>
          <a:prstGeom prst="rect">
            <a:avLst/>
          </a:prstGeom>
        </p:spPr>
        <p:txBody>
          <a:bodyPr lIns="0" tIns="0" rIns="0" bIns="0" rtlCol="0" anchor="t">
            <a:spAutoFit/>
          </a:bodyPr>
          <a:lstStyle/>
          <a:p>
            <a:pPr>
              <a:lnSpc>
                <a:spcPts val="3500"/>
              </a:lnSpc>
            </a:pPr>
            <a:endParaRPr/>
          </a:p>
          <a:p>
            <a:pPr>
              <a:lnSpc>
                <a:spcPts val="3500"/>
              </a:lnSpc>
            </a:pPr>
            <a:r>
              <a:rPr lang="en-US" sz="2500">
                <a:solidFill>
                  <a:srgbClr val="000000"/>
                </a:solidFill>
                <a:latin typeface="PT Sans"/>
              </a:rPr>
              <a:t>E = UCP * 20 p-h = 62.31 * 20 = 1246.2 (person-hour)</a:t>
            </a:r>
          </a:p>
          <a:p>
            <a:pPr>
              <a:lnSpc>
                <a:spcPts val="3500"/>
              </a:lnSpc>
            </a:pPr>
            <a:r>
              <a:rPr lang="en-US" sz="2500">
                <a:solidFill>
                  <a:srgbClr val="000000"/>
                </a:solidFill>
                <a:latin typeface="PT Sans"/>
              </a:rPr>
              <a:t>Số người trên tháng là: </a:t>
            </a:r>
          </a:p>
          <a:p>
            <a:pPr>
              <a:lnSpc>
                <a:spcPts val="3500"/>
              </a:lnSpc>
            </a:pPr>
            <a:r>
              <a:rPr lang="en-US" sz="2500">
                <a:solidFill>
                  <a:srgbClr val="000000"/>
                </a:solidFill>
                <a:latin typeface="PT Sans"/>
              </a:rPr>
              <a:t>1246.2 / 176 = 7.1 ~ 7 người/tháng</a:t>
            </a:r>
          </a:p>
          <a:p>
            <a:pPr>
              <a:lnSpc>
                <a:spcPts val="3500"/>
              </a:lnSpc>
            </a:pPr>
            <a:r>
              <a:rPr lang="en-US" sz="2500">
                <a:solidFill>
                  <a:srgbClr val="000000"/>
                </a:solidFill>
                <a:latin typeface="PT Sans"/>
              </a:rPr>
              <a:t>Số ngày hoàn thành dự án dự kiến là: </a:t>
            </a:r>
          </a:p>
          <a:p>
            <a:pPr>
              <a:lnSpc>
                <a:spcPts val="3500"/>
              </a:lnSpc>
            </a:pPr>
            <a:r>
              <a:rPr lang="en-US" sz="2500">
                <a:solidFill>
                  <a:srgbClr val="000000"/>
                </a:solidFill>
                <a:latin typeface="PT Sans"/>
              </a:rPr>
              <a:t>1246.2 / 8 = 155.775 ngày/người, </a:t>
            </a:r>
          </a:p>
          <a:p>
            <a:pPr>
              <a:lnSpc>
                <a:spcPts val="3500"/>
              </a:lnSpc>
            </a:pPr>
            <a:r>
              <a:rPr lang="en-US" sz="2500">
                <a:solidFill>
                  <a:srgbClr val="000000"/>
                </a:solidFill>
                <a:latin typeface="PT Sans"/>
              </a:rPr>
              <a:t>155.775 / 5 = 31 ngày/5 người</a:t>
            </a:r>
          </a:p>
          <a:p>
            <a:pPr>
              <a:lnSpc>
                <a:spcPts val="3360"/>
              </a:lnSpc>
            </a:pPr>
            <a:endParaRPr lang="en-US" sz="2500">
              <a:solidFill>
                <a:srgbClr val="000000"/>
              </a:solidFill>
              <a:latin typeface="PT Sans"/>
            </a:endParaRPr>
          </a:p>
        </p:txBody>
      </p:sp>
      <p:sp>
        <p:nvSpPr>
          <p:cNvPr id="27" name="TextBox 27"/>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 ƯỚC LƯỢNG</a:t>
            </a:r>
          </a:p>
        </p:txBody>
      </p:sp>
      <p:sp>
        <p:nvSpPr>
          <p:cNvPr id="28" name="TextBox 28"/>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THEO ĐIỂM USECASE</a:t>
            </a:r>
          </a:p>
        </p:txBody>
      </p:sp>
      <p:sp>
        <p:nvSpPr>
          <p:cNvPr id="29" name="TextBox 29"/>
          <p:cNvSpPr txBox="1"/>
          <p:nvPr/>
        </p:nvSpPr>
        <p:spPr>
          <a:xfrm>
            <a:off x="2571796" y="2835778"/>
            <a:ext cx="877802"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UUCP</a:t>
            </a:r>
          </a:p>
        </p:txBody>
      </p:sp>
      <p:sp>
        <p:nvSpPr>
          <p:cNvPr id="30" name="TextBox 30"/>
          <p:cNvSpPr txBox="1"/>
          <p:nvPr/>
        </p:nvSpPr>
        <p:spPr>
          <a:xfrm>
            <a:off x="2714519" y="4375372"/>
            <a:ext cx="877802" cy="290829"/>
          </a:xfrm>
          <a:prstGeom prst="rect">
            <a:avLst/>
          </a:prstGeom>
        </p:spPr>
        <p:txBody>
          <a:bodyPr lIns="0" tIns="0" rIns="0" bIns="0" rtlCol="0" anchor="t">
            <a:spAutoFit/>
          </a:bodyPr>
          <a:lstStyle/>
          <a:p>
            <a:pPr>
              <a:lnSpc>
                <a:spcPts val="1819"/>
              </a:lnSpc>
            </a:pPr>
            <a:r>
              <a:rPr lang="en-US" sz="2799">
                <a:solidFill>
                  <a:srgbClr val="F58549"/>
                </a:solidFill>
                <a:latin typeface="Alatsi Bold"/>
              </a:rPr>
              <a:t>TCF</a:t>
            </a:r>
          </a:p>
        </p:txBody>
      </p:sp>
      <p:sp>
        <p:nvSpPr>
          <p:cNvPr id="31" name="TextBox 31"/>
          <p:cNvSpPr txBox="1"/>
          <p:nvPr/>
        </p:nvSpPr>
        <p:spPr>
          <a:xfrm>
            <a:off x="2571796" y="5950445"/>
            <a:ext cx="877802" cy="290829"/>
          </a:xfrm>
          <a:prstGeom prst="rect">
            <a:avLst/>
          </a:prstGeom>
        </p:spPr>
        <p:txBody>
          <a:bodyPr lIns="0" tIns="0" rIns="0" bIns="0" rtlCol="0" anchor="t">
            <a:spAutoFit/>
          </a:bodyPr>
          <a:lstStyle/>
          <a:p>
            <a:pPr algn="ctr">
              <a:lnSpc>
                <a:spcPts val="1819"/>
              </a:lnSpc>
            </a:pPr>
            <a:r>
              <a:rPr lang="en-US" sz="2799">
                <a:solidFill>
                  <a:srgbClr val="FFFFFF"/>
                </a:solidFill>
                <a:latin typeface="Alatsi"/>
              </a:rPr>
              <a:t>EF</a:t>
            </a:r>
          </a:p>
        </p:txBody>
      </p:sp>
      <p:sp>
        <p:nvSpPr>
          <p:cNvPr id="32" name="TextBox 32"/>
          <p:cNvSpPr txBox="1"/>
          <p:nvPr/>
        </p:nvSpPr>
        <p:spPr>
          <a:xfrm>
            <a:off x="2571796" y="7460899"/>
            <a:ext cx="877802" cy="290829"/>
          </a:xfrm>
          <a:prstGeom prst="rect">
            <a:avLst/>
          </a:prstGeom>
        </p:spPr>
        <p:txBody>
          <a:bodyPr lIns="0" tIns="0" rIns="0" bIns="0" rtlCol="0" anchor="t">
            <a:spAutoFit/>
          </a:bodyPr>
          <a:lstStyle/>
          <a:p>
            <a:pPr algn="ctr">
              <a:lnSpc>
                <a:spcPts val="1819"/>
              </a:lnSpc>
            </a:pPr>
            <a:r>
              <a:rPr lang="en-US" sz="2799">
                <a:solidFill>
                  <a:srgbClr val="FFFFFF"/>
                </a:solidFill>
                <a:latin typeface="Alatsi"/>
              </a:rPr>
              <a:t>UCF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528249" y="-1256840"/>
            <a:ext cx="3163976" cy="316397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4" name="Freeform 4"/>
          <p:cNvSpPr/>
          <p:nvPr/>
        </p:nvSpPr>
        <p:spPr>
          <a:xfrm rot="-10800000">
            <a:off x="16035475" y="857864"/>
            <a:ext cx="1261382" cy="315345"/>
          </a:xfrm>
          <a:custGeom>
            <a:avLst/>
            <a:gdLst/>
            <a:ahLst/>
            <a:cxnLst/>
            <a:rect l="l" t="t" r="r" b="b"/>
            <a:pathLst>
              <a:path w="1261382" h="315345">
                <a:moveTo>
                  <a:pt x="0" y="0"/>
                </a:moveTo>
                <a:lnTo>
                  <a:pt x="1261382" y="0"/>
                </a:lnTo>
                <a:lnTo>
                  <a:pt x="1261382" y="315346"/>
                </a:lnTo>
                <a:lnTo>
                  <a:pt x="0" y="31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030003"/>
            <a:ext cx="2020758" cy="202075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701422" y="8686069"/>
            <a:ext cx="818581" cy="953223"/>
          </a:xfrm>
          <a:custGeom>
            <a:avLst/>
            <a:gdLst/>
            <a:ahLst/>
            <a:cxnLst/>
            <a:rect l="l" t="t" r="r" b="b"/>
            <a:pathLst>
              <a:path w="818581" h="953223">
                <a:moveTo>
                  <a:pt x="0" y="0"/>
                </a:moveTo>
                <a:lnTo>
                  <a:pt x="818580" y="0"/>
                </a:lnTo>
                <a:lnTo>
                  <a:pt x="818580" y="953223"/>
                </a:lnTo>
                <a:lnTo>
                  <a:pt x="0" y="953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2084360" y="2455212"/>
            <a:ext cx="1790365" cy="179036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0" name="Group 10"/>
          <p:cNvGrpSpPr/>
          <p:nvPr/>
        </p:nvGrpSpPr>
        <p:grpSpPr>
          <a:xfrm>
            <a:off x="5753490" y="2455212"/>
            <a:ext cx="1790365" cy="179036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12" name="Group 12"/>
          <p:cNvGrpSpPr/>
          <p:nvPr/>
        </p:nvGrpSpPr>
        <p:grpSpPr>
          <a:xfrm>
            <a:off x="9397555" y="2455212"/>
            <a:ext cx="1790365" cy="179036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4" name="Group 14"/>
          <p:cNvGrpSpPr/>
          <p:nvPr/>
        </p:nvGrpSpPr>
        <p:grpSpPr>
          <a:xfrm>
            <a:off x="13210157" y="2455212"/>
            <a:ext cx="1790365" cy="179036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6" name="Freeform 16"/>
          <p:cNvSpPr/>
          <p:nvPr/>
        </p:nvSpPr>
        <p:spPr>
          <a:xfrm>
            <a:off x="2554160" y="4407503"/>
            <a:ext cx="850767" cy="1159478"/>
          </a:xfrm>
          <a:custGeom>
            <a:avLst/>
            <a:gdLst/>
            <a:ahLst/>
            <a:cxnLst/>
            <a:rect l="l" t="t" r="r" b="b"/>
            <a:pathLst>
              <a:path w="850767" h="1159478">
                <a:moveTo>
                  <a:pt x="0" y="0"/>
                </a:moveTo>
                <a:lnTo>
                  <a:pt x="850766" y="0"/>
                </a:lnTo>
                <a:lnTo>
                  <a:pt x="850766"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512752" y="5967030"/>
            <a:ext cx="3004188" cy="2959126"/>
          </a:xfrm>
          <a:custGeom>
            <a:avLst/>
            <a:gdLst/>
            <a:ahLst/>
            <a:cxnLst/>
            <a:rect l="l" t="t" r="r" b="b"/>
            <a:pathLst>
              <a:path w="3004188" h="2959126">
                <a:moveTo>
                  <a:pt x="0" y="0"/>
                </a:moveTo>
                <a:lnTo>
                  <a:pt x="3004189" y="0"/>
                </a:lnTo>
                <a:lnTo>
                  <a:pt x="3004189"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2095478" y="7181237"/>
            <a:ext cx="2063557" cy="438781"/>
          </a:xfrm>
          <a:prstGeom prst="rect">
            <a:avLst/>
          </a:prstGeom>
        </p:spPr>
        <p:txBody>
          <a:bodyPr lIns="0" tIns="0" rIns="0" bIns="0" rtlCol="0" anchor="t">
            <a:spAutoFit/>
          </a:bodyPr>
          <a:lstStyle/>
          <a:p>
            <a:pPr algn="l">
              <a:lnSpc>
                <a:spcPts val="3640"/>
              </a:lnSpc>
            </a:pPr>
            <a:r>
              <a:rPr lang="en-US" sz="2600">
                <a:solidFill>
                  <a:srgbClr val="000000"/>
                </a:solidFill>
                <a:latin typeface="PT Sans"/>
              </a:rPr>
              <a:t> Kết quả: 6</a:t>
            </a:r>
          </a:p>
        </p:txBody>
      </p:sp>
      <p:sp>
        <p:nvSpPr>
          <p:cNvPr id="19" name="TextBox 19"/>
          <p:cNvSpPr txBox="1"/>
          <p:nvPr/>
        </p:nvSpPr>
        <p:spPr>
          <a:xfrm>
            <a:off x="5753490" y="3147830"/>
            <a:ext cx="1820402" cy="771470"/>
          </a:xfrm>
          <a:prstGeom prst="rect">
            <a:avLst/>
          </a:prstGeom>
        </p:spPr>
        <p:txBody>
          <a:bodyPr lIns="0" tIns="0" rIns="0" bIns="0" rtlCol="0" anchor="t">
            <a:spAutoFit/>
          </a:bodyPr>
          <a:lstStyle/>
          <a:p>
            <a:pPr algn="ctr">
              <a:lnSpc>
                <a:spcPts val="1467"/>
              </a:lnSpc>
            </a:pPr>
            <a:r>
              <a:rPr lang="en-US" sz="2258">
                <a:solidFill>
                  <a:srgbClr val="FFFFFF"/>
                </a:solidFill>
                <a:latin typeface="Alatsi Bold"/>
              </a:rPr>
              <a:t>ĐIỂM USECASE</a:t>
            </a:r>
          </a:p>
          <a:p>
            <a:pPr algn="ctr">
              <a:lnSpc>
                <a:spcPts val="1467"/>
              </a:lnSpc>
            </a:pPr>
            <a:endParaRPr lang="en-US" sz="2258">
              <a:solidFill>
                <a:srgbClr val="FFFFFF"/>
              </a:solidFill>
              <a:latin typeface="Alatsi Bold"/>
            </a:endParaRPr>
          </a:p>
          <a:p>
            <a:pPr algn="ctr">
              <a:lnSpc>
                <a:spcPts val="1467"/>
              </a:lnSpc>
            </a:pPr>
            <a:r>
              <a:rPr lang="en-US" sz="2258">
                <a:solidFill>
                  <a:srgbClr val="FFFFFF"/>
                </a:solidFill>
                <a:latin typeface="Alatsi Bold"/>
              </a:rPr>
              <a:t> (TBF)</a:t>
            </a:r>
          </a:p>
          <a:p>
            <a:pPr>
              <a:lnSpc>
                <a:spcPts val="1467"/>
              </a:lnSpc>
            </a:pPr>
            <a:endParaRPr lang="en-US" sz="2258">
              <a:solidFill>
                <a:srgbClr val="FFFFFF"/>
              </a:solidFill>
              <a:latin typeface="Alatsi Bold"/>
            </a:endParaRPr>
          </a:p>
        </p:txBody>
      </p:sp>
      <p:sp>
        <p:nvSpPr>
          <p:cNvPr id="20" name="TextBox 20"/>
          <p:cNvSpPr txBox="1"/>
          <p:nvPr/>
        </p:nvSpPr>
        <p:spPr>
          <a:xfrm>
            <a:off x="9850173" y="3271655"/>
            <a:ext cx="1115859" cy="290829"/>
          </a:xfrm>
          <a:prstGeom prst="rect">
            <a:avLst/>
          </a:prstGeom>
        </p:spPr>
        <p:txBody>
          <a:bodyPr lIns="0" tIns="0" rIns="0" bIns="0" rtlCol="0" anchor="t">
            <a:spAutoFit/>
          </a:bodyPr>
          <a:lstStyle/>
          <a:p>
            <a:pPr algn="just">
              <a:lnSpc>
                <a:spcPts val="1819"/>
              </a:lnSpc>
            </a:pPr>
            <a:r>
              <a:rPr lang="en-US" sz="2799">
                <a:solidFill>
                  <a:srgbClr val="000000"/>
                </a:solidFill>
                <a:latin typeface="Alatsi Bold"/>
              </a:rPr>
              <a:t>UUCP</a:t>
            </a:r>
          </a:p>
        </p:txBody>
      </p:sp>
      <p:sp>
        <p:nvSpPr>
          <p:cNvPr id="21" name="TextBox 21"/>
          <p:cNvSpPr txBox="1"/>
          <p:nvPr/>
        </p:nvSpPr>
        <p:spPr>
          <a:xfrm>
            <a:off x="13891490" y="3271655"/>
            <a:ext cx="676997" cy="290829"/>
          </a:xfrm>
          <a:prstGeom prst="rect">
            <a:avLst/>
          </a:prstGeom>
        </p:spPr>
        <p:txBody>
          <a:bodyPr lIns="0" tIns="0" rIns="0" bIns="0" rtlCol="0" anchor="t">
            <a:spAutoFit/>
          </a:bodyPr>
          <a:lstStyle/>
          <a:p>
            <a:pPr algn="just">
              <a:lnSpc>
                <a:spcPts val="1819"/>
              </a:lnSpc>
            </a:pPr>
            <a:r>
              <a:rPr lang="en-US" sz="2799">
                <a:solidFill>
                  <a:srgbClr val="FFFFFF"/>
                </a:solidFill>
                <a:latin typeface="Alatsi Bold"/>
              </a:rPr>
              <a:t>TCF</a:t>
            </a:r>
          </a:p>
        </p:txBody>
      </p:sp>
      <p:sp>
        <p:nvSpPr>
          <p:cNvPr id="22" name="TextBox 22"/>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 ƯỚC LƯỢNG</a:t>
            </a:r>
          </a:p>
        </p:txBody>
      </p:sp>
      <p:sp>
        <p:nvSpPr>
          <p:cNvPr id="23" name="TextBox 23"/>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PHỤ LỤC TÍNH CHI PHÍ PHẦN MỀM</a:t>
            </a:r>
          </a:p>
        </p:txBody>
      </p:sp>
      <p:sp>
        <p:nvSpPr>
          <p:cNvPr id="24" name="TextBox 24"/>
          <p:cNvSpPr txBox="1"/>
          <p:nvPr/>
        </p:nvSpPr>
        <p:spPr>
          <a:xfrm>
            <a:off x="2095478" y="3147830"/>
            <a:ext cx="1838738" cy="623634"/>
          </a:xfrm>
          <a:prstGeom prst="rect">
            <a:avLst/>
          </a:prstGeom>
        </p:spPr>
        <p:txBody>
          <a:bodyPr lIns="0" tIns="0" rIns="0" bIns="0" rtlCol="0" anchor="t">
            <a:spAutoFit/>
          </a:bodyPr>
          <a:lstStyle/>
          <a:p>
            <a:pPr algn="ctr">
              <a:lnSpc>
                <a:spcPts val="1543"/>
              </a:lnSpc>
            </a:pPr>
            <a:r>
              <a:rPr lang="en-US" sz="2374">
                <a:solidFill>
                  <a:srgbClr val="000000"/>
                </a:solidFill>
                <a:latin typeface="Alatsi Bold"/>
              </a:rPr>
              <a:t>ĐIỂM ACTOR</a:t>
            </a:r>
          </a:p>
          <a:p>
            <a:pPr algn="ctr">
              <a:lnSpc>
                <a:spcPts val="1543"/>
              </a:lnSpc>
            </a:pPr>
            <a:endParaRPr lang="en-US" sz="2374">
              <a:solidFill>
                <a:srgbClr val="000000"/>
              </a:solidFill>
              <a:latin typeface="Alatsi Bold"/>
            </a:endParaRPr>
          </a:p>
          <a:p>
            <a:pPr algn="ctr">
              <a:lnSpc>
                <a:spcPts val="1543"/>
              </a:lnSpc>
            </a:pPr>
            <a:r>
              <a:rPr lang="en-US" sz="2374">
                <a:solidFill>
                  <a:srgbClr val="000000"/>
                </a:solidFill>
                <a:latin typeface="Alatsi Bold"/>
              </a:rPr>
              <a:t>(TAW)</a:t>
            </a:r>
          </a:p>
        </p:txBody>
      </p:sp>
      <p:sp>
        <p:nvSpPr>
          <p:cNvPr id="25" name="Freeform 25"/>
          <p:cNvSpPr/>
          <p:nvPr/>
        </p:nvSpPr>
        <p:spPr>
          <a:xfrm>
            <a:off x="5126294" y="6052755"/>
            <a:ext cx="3004188" cy="2959126"/>
          </a:xfrm>
          <a:custGeom>
            <a:avLst/>
            <a:gdLst/>
            <a:ahLst/>
            <a:cxnLst/>
            <a:rect l="l" t="t" r="r" b="b"/>
            <a:pathLst>
              <a:path w="3004188" h="2959126">
                <a:moveTo>
                  <a:pt x="0" y="0"/>
                </a:moveTo>
                <a:lnTo>
                  <a:pt x="3004188" y="0"/>
                </a:lnTo>
                <a:lnTo>
                  <a:pt x="3004188"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TextBox 26"/>
          <p:cNvSpPr txBox="1"/>
          <p:nvPr/>
        </p:nvSpPr>
        <p:spPr>
          <a:xfrm>
            <a:off x="5715410" y="7203390"/>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105</a:t>
            </a:r>
          </a:p>
        </p:txBody>
      </p:sp>
      <p:sp>
        <p:nvSpPr>
          <p:cNvPr id="27" name="Freeform 27"/>
          <p:cNvSpPr/>
          <p:nvPr/>
        </p:nvSpPr>
        <p:spPr>
          <a:xfrm>
            <a:off x="6203005" y="4407503"/>
            <a:ext cx="850767" cy="1159478"/>
          </a:xfrm>
          <a:custGeom>
            <a:avLst/>
            <a:gdLst/>
            <a:ahLst/>
            <a:cxnLst/>
            <a:rect l="l" t="t" r="r" b="b"/>
            <a:pathLst>
              <a:path w="850767" h="1159478">
                <a:moveTo>
                  <a:pt x="0" y="0"/>
                </a:moveTo>
                <a:lnTo>
                  <a:pt x="850766" y="0"/>
                </a:lnTo>
                <a:lnTo>
                  <a:pt x="850766"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8906008" y="6052755"/>
            <a:ext cx="3004188" cy="2959126"/>
          </a:xfrm>
          <a:custGeom>
            <a:avLst/>
            <a:gdLst/>
            <a:ahLst/>
            <a:cxnLst/>
            <a:rect l="l" t="t" r="r" b="b"/>
            <a:pathLst>
              <a:path w="3004188" h="2959126">
                <a:moveTo>
                  <a:pt x="0" y="0"/>
                </a:moveTo>
                <a:lnTo>
                  <a:pt x="3004189" y="0"/>
                </a:lnTo>
                <a:lnTo>
                  <a:pt x="3004189"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9495124" y="7203390"/>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111</a:t>
            </a:r>
          </a:p>
        </p:txBody>
      </p:sp>
      <p:sp>
        <p:nvSpPr>
          <p:cNvPr id="30" name="Freeform 30"/>
          <p:cNvSpPr/>
          <p:nvPr/>
        </p:nvSpPr>
        <p:spPr>
          <a:xfrm>
            <a:off x="9982719" y="4407503"/>
            <a:ext cx="850767" cy="1159478"/>
          </a:xfrm>
          <a:custGeom>
            <a:avLst/>
            <a:gdLst/>
            <a:ahLst/>
            <a:cxnLst/>
            <a:rect l="l" t="t" r="r" b="b"/>
            <a:pathLst>
              <a:path w="850767" h="1159478">
                <a:moveTo>
                  <a:pt x="0" y="0"/>
                </a:moveTo>
                <a:lnTo>
                  <a:pt x="850767" y="0"/>
                </a:lnTo>
                <a:lnTo>
                  <a:pt x="850767"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12727894" y="6070878"/>
            <a:ext cx="3004188" cy="2959126"/>
          </a:xfrm>
          <a:custGeom>
            <a:avLst/>
            <a:gdLst/>
            <a:ahLst/>
            <a:cxnLst/>
            <a:rect l="l" t="t" r="r" b="b"/>
            <a:pathLst>
              <a:path w="3004188" h="2959126">
                <a:moveTo>
                  <a:pt x="0" y="0"/>
                </a:moveTo>
                <a:lnTo>
                  <a:pt x="3004189" y="0"/>
                </a:lnTo>
                <a:lnTo>
                  <a:pt x="3004189" y="2959125"/>
                </a:lnTo>
                <a:lnTo>
                  <a:pt x="0" y="29591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TextBox 32"/>
          <p:cNvSpPr txBox="1"/>
          <p:nvPr/>
        </p:nvSpPr>
        <p:spPr>
          <a:xfrm>
            <a:off x="13317011" y="7221512"/>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0.69</a:t>
            </a:r>
          </a:p>
        </p:txBody>
      </p:sp>
      <p:sp>
        <p:nvSpPr>
          <p:cNvPr id="33" name="Freeform 33"/>
          <p:cNvSpPr/>
          <p:nvPr/>
        </p:nvSpPr>
        <p:spPr>
          <a:xfrm>
            <a:off x="13804605" y="4425625"/>
            <a:ext cx="850767" cy="1159478"/>
          </a:xfrm>
          <a:custGeom>
            <a:avLst/>
            <a:gdLst/>
            <a:ahLst/>
            <a:cxnLst/>
            <a:rect l="l" t="t" r="r" b="b"/>
            <a:pathLst>
              <a:path w="850767" h="1159478">
                <a:moveTo>
                  <a:pt x="0" y="0"/>
                </a:moveTo>
                <a:lnTo>
                  <a:pt x="850767" y="0"/>
                </a:lnTo>
                <a:lnTo>
                  <a:pt x="850767" y="1159478"/>
                </a:lnTo>
                <a:lnTo>
                  <a:pt x="0" y="11594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528249" y="-1256840"/>
            <a:ext cx="3163976" cy="316397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4" name="Freeform 4"/>
          <p:cNvSpPr/>
          <p:nvPr/>
        </p:nvSpPr>
        <p:spPr>
          <a:xfrm rot="-10800000">
            <a:off x="16035475" y="857864"/>
            <a:ext cx="1261382" cy="315345"/>
          </a:xfrm>
          <a:custGeom>
            <a:avLst/>
            <a:gdLst/>
            <a:ahLst/>
            <a:cxnLst/>
            <a:rect l="l" t="t" r="r" b="b"/>
            <a:pathLst>
              <a:path w="1261382" h="315345">
                <a:moveTo>
                  <a:pt x="0" y="0"/>
                </a:moveTo>
                <a:lnTo>
                  <a:pt x="1261382" y="0"/>
                </a:lnTo>
                <a:lnTo>
                  <a:pt x="1261382" y="315346"/>
                </a:lnTo>
                <a:lnTo>
                  <a:pt x="0" y="31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030003"/>
            <a:ext cx="2020758" cy="202075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701422" y="8686069"/>
            <a:ext cx="818581" cy="953223"/>
          </a:xfrm>
          <a:custGeom>
            <a:avLst/>
            <a:gdLst/>
            <a:ahLst/>
            <a:cxnLst/>
            <a:rect l="l" t="t" r="r" b="b"/>
            <a:pathLst>
              <a:path w="818581" h="953223">
                <a:moveTo>
                  <a:pt x="0" y="0"/>
                </a:moveTo>
                <a:lnTo>
                  <a:pt x="818580" y="0"/>
                </a:lnTo>
                <a:lnTo>
                  <a:pt x="818580" y="953223"/>
                </a:lnTo>
                <a:lnTo>
                  <a:pt x="0" y="953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2084360" y="2455212"/>
            <a:ext cx="1790365" cy="179036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0" name="Group 10"/>
          <p:cNvGrpSpPr/>
          <p:nvPr/>
        </p:nvGrpSpPr>
        <p:grpSpPr>
          <a:xfrm>
            <a:off x="5753490" y="2455212"/>
            <a:ext cx="1790365" cy="179036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12" name="Group 12"/>
          <p:cNvGrpSpPr/>
          <p:nvPr/>
        </p:nvGrpSpPr>
        <p:grpSpPr>
          <a:xfrm>
            <a:off x="9397555" y="2455212"/>
            <a:ext cx="1790365" cy="1790365"/>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14" name="Group 14"/>
          <p:cNvGrpSpPr/>
          <p:nvPr/>
        </p:nvGrpSpPr>
        <p:grpSpPr>
          <a:xfrm>
            <a:off x="13210157" y="2455212"/>
            <a:ext cx="1790365" cy="1790365"/>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6" name="Freeform 16"/>
          <p:cNvSpPr/>
          <p:nvPr/>
        </p:nvSpPr>
        <p:spPr>
          <a:xfrm>
            <a:off x="2554160" y="4407503"/>
            <a:ext cx="850767" cy="1159478"/>
          </a:xfrm>
          <a:custGeom>
            <a:avLst/>
            <a:gdLst/>
            <a:ahLst/>
            <a:cxnLst/>
            <a:rect l="l" t="t" r="r" b="b"/>
            <a:pathLst>
              <a:path w="850767" h="1159478">
                <a:moveTo>
                  <a:pt x="0" y="0"/>
                </a:moveTo>
                <a:lnTo>
                  <a:pt x="850766" y="0"/>
                </a:lnTo>
                <a:lnTo>
                  <a:pt x="850766"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Freeform 17"/>
          <p:cNvSpPr/>
          <p:nvPr/>
        </p:nvSpPr>
        <p:spPr>
          <a:xfrm>
            <a:off x="1512752" y="5967030"/>
            <a:ext cx="3004188" cy="2959126"/>
          </a:xfrm>
          <a:custGeom>
            <a:avLst/>
            <a:gdLst/>
            <a:ahLst/>
            <a:cxnLst/>
            <a:rect l="l" t="t" r="r" b="b"/>
            <a:pathLst>
              <a:path w="3004188" h="2959126">
                <a:moveTo>
                  <a:pt x="0" y="0"/>
                </a:moveTo>
                <a:lnTo>
                  <a:pt x="3004189" y="0"/>
                </a:lnTo>
                <a:lnTo>
                  <a:pt x="3004189"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8" name="TextBox 18"/>
          <p:cNvSpPr txBox="1"/>
          <p:nvPr/>
        </p:nvSpPr>
        <p:spPr>
          <a:xfrm>
            <a:off x="2095478" y="7181237"/>
            <a:ext cx="2063557" cy="438781"/>
          </a:xfrm>
          <a:prstGeom prst="rect">
            <a:avLst/>
          </a:prstGeom>
        </p:spPr>
        <p:txBody>
          <a:bodyPr lIns="0" tIns="0" rIns="0" bIns="0" rtlCol="0" anchor="t">
            <a:spAutoFit/>
          </a:bodyPr>
          <a:lstStyle/>
          <a:p>
            <a:pPr algn="l">
              <a:lnSpc>
                <a:spcPts val="3640"/>
              </a:lnSpc>
            </a:pPr>
            <a:r>
              <a:rPr lang="en-US" sz="2600">
                <a:solidFill>
                  <a:srgbClr val="000000"/>
                </a:solidFill>
                <a:latin typeface="PT Sans"/>
              </a:rPr>
              <a:t> Kết quả: 0.86</a:t>
            </a:r>
          </a:p>
        </p:txBody>
      </p:sp>
      <p:sp>
        <p:nvSpPr>
          <p:cNvPr id="19" name="TextBox 19"/>
          <p:cNvSpPr txBox="1"/>
          <p:nvPr/>
        </p:nvSpPr>
        <p:spPr>
          <a:xfrm>
            <a:off x="5753490" y="3262130"/>
            <a:ext cx="1820402" cy="402698"/>
          </a:xfrm>
          <a:prstGeom prst="rect">
            <a:avLst/>
          </a:prstGeom>
        </p:spPr>
        <p:txBody>
          <a:bodyPr lIns="0" tIns="0" rIns="0" bIns="0" rtlCol="0" anchor="t">
            <a:spAutoFit/>
          </a:bodyPr>
          <a:lstStyle/>
          <a:p>
            <a:pPr algn="ctr">
              <a:lnSpc>
                <a:spcPts val="1467"/>
              </a:lnSpc>
            </a:pPr>
            <a:r>
              <a:rPr lang="en-US" sz="2258">
                <a:solidFill>
                  <a:srgbClr val="FFFFFF"/>
                </a:solidFill>
                <a:latin typeface="Alatsi"/>
              </a:rPr>
              <a:t>AUCP</a:t>
            </a:r>
          </a:p>
          <a:p>
            <a:pPr>
              <a:lnSpc>
                <a:spcPts val="1467"/>
              </a:lnSpc>
            </a:pPr>
            <a:endParaRPr lang="en-US" sz="2258">
              <a:solidFill>
                <a:srgbClr val="FFFFFF"/>
              </a:solidFill>
              <a:latin typeface="Alatsi"/>
            </a:endParaRPr>
          </a:p>
        </p:txBody>
      </p:sp>
      <p:sp>
        <p:nvSpPr>
          <p:cNvPr id="20" name="TextBox 20"/>
          <p:cNvSpPr txBox="1"/>
          <p:nvPr/>
        </p:nvSpPr>
        <p:spPr>
          <a:xfrm>
            <a:off x="10275556" y="3271655"/>
            <a:ext cx="557930"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P</a:t>
            </a:r>
          </a:p>
        </p:txBody>
      </p:sp>
      <p:sp>
        <p:nvSpPr>
          <p:cNvPr id="21" name="TextBox 21"/>
          <p:cNvSpPr txBox="1"/>
          <p:nvPr/>
        </p:nvSpPr>
        <p:spPr>
          <a:xfrm>
            <a:off x="14041397" y="3271655"/>
            <a:ext cx="676997" cy="290829"/>
          </a:xfrm>
          <a:prstGeom prst="rect">
            <a:avLst/>
          </a:prstGeom>
        </p:spPr>
        <p:txBody>
          <a:bodyPr lIns="0" tIns="0" rIns="0" bIns="0" rtlCol="0" anchor="t">
            <a:spAutoFit/>
          </a:bodyPr>
          <a:lstStyle/>
          <a:p>
            <a:pPr algn="just">
              <a:lnSpc>
                <a:spcPts val="1819"/>
              </a:lnSpc>
            </a:pPr>
            <a:r>
              <a:rPr lang="en-US" sz="2799">
                <a:solidFill>
                  <a:srgbClr val="FFFFFF"/>
                </a:solidFill>
                <a:latin typeface="Alatsi Bold"/>
              </a:rPr>
              <a:t>E</a:t>
            </a:r>
          </a:p>
        </p:txBody>
      </p:sp>
      <p:sp>
        <p:nvSpPr>
          <p:cNvPr id="22" name="TextBox 22"/>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 ƯỚC LƯỢNG</a:t>
            </a:r>
          </a:p>
        </p:txBody>
      </p:sp>
      <p:sp>
        <p:nvSpPr>
          <p:cNvPr id="23" name="TextBox 23"/>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PHỤ LỤC TÍNH CHI PHÍ PHẦN MỀM</a:t>
            </a:r>
          </a:p>
        </p:txBody>
      </p:sp>
      <p:sp>
        <p:nvSpPr>
          <p:cNvPr id="24" name="TextBox 24"/>
          <p:cNvSpPr txBox="1"/>
          <p:nvPr/>
        </p:nvSpPr>
        <p:spPr>
          <a:xfrm>
            <a:off x="2095478" y="3262130"/>
            <a:ext cx="1838738" cy="235903"/>
          </a:xfrm>
          <a:prstGeom prst="rect">
            <a:avLst/>
          </a:prstGeom>
        </p:spPr>
        <p:txBody>
          <a:bodyPr lIns="0" tIns="0" rIns="0" bIns="0" rtlCol="0" anchor="t">
            <a:spAutoFit/>
          </a:bodyPr>
          <a:lstStyle/>
          <a:p>
            <a:pPr algn="ctr">
              <a:lnSpc>
                <a:spcPts val="1543"/>
              </a:lnSpc>
            </a:pPr>
            <a:r>
              <a:rPr lang="en-US" sz="2374">
                <a:solidFill>
                  <a:srgbClr val="000000"/>
                </a:solidFill>
                <a:latin typeface="Alatsi"/>
              </a:rPr>
              <a:t>EF</a:t>
            </a:r>
          </a:p>
        </p:txBody>
      </p:sp>
      <p:sp>
        <p:nvSpPr>
          <p:cNvPr id="25" name="Freeform 25"/>
          <p:cNvSpPr/>
          <p:nvPr/>
        </p:nvSpPr>
        <p:spPr>
          <a:xfrm>
            <a:off x="5126294" y="6052755"/>
            <a:ext cx="3004188" cy="2959126"/>
          </a:xfrm>
          <a:custGeom>
            <a:avLst/>
            <a:gdLst/>
            <a:ahLst/>
            <a:cxnLst/>
            <a:rect l="l" t="t" r="r" b="b"/>
            <a:pathLst>
              <a:path w="3004188" h="2959126">
                <a:moveTo>
                  <a:pt x="0" y="0"/>
                </a:moveTo>
                <a:lnTo>
                  <a:pt x="3004188" y="0"/>
                </a:lnTo>
                <a:lnTo>
                  <a:pt x="3004188"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6" name="TextBox 26"/>
          <p:cNvSpPr txBox="1"/>
          <p:nvPr/>
        </p:nvSpPr>
        <p:spPr>
          <a:xfrm>
            <a:off x="5715410" y="7203390"/>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65.9</a:t>
            </a:r>
          </a:p>
        </p:txBody>
      </p:sp>
      <p:sp>
        <p:nvSpPr>
          <p:cNvPr id="27" name="Freeform 27"/>
          <p:cNvSpPr/>
          <p:nvPr/>
        </p:nvSpPr>
        <p:spPr>
          <a:xfrm>
            <a:off x="6203005" y="4407503"/>
            <a:ext cx="850767" cy="1159478"/>
          </a:xfrm>
          <a:custGeom>
            <a:avLst/>
            <a:gdLst/>
            <a:ahLst/>
            <a:cxnLst/>
            <a:rect l="l" t="t" r="r" b="b"/>
            <a:pathLst>
              <a:path w="850767" h="1159478">
                <a:moveTo>
                  <a:pt x="0" y="0"/>
                </a:moveTo>
                <a:lnTo>
                  <a:pt x="850766" y="0"/>
                </a:lnTo>
                <a:lnTo>
                  <a:pt x="850766"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Freeform 28"/>
          <p:cNvSpPr/>
          <p:nvPr/>
        </p:nvSpPr>
        <p:spPr>
          <a:xfrm>
            <a:off x="8906008" y="6052755"/>
            <a:ext cx="3004188" cy="2959126"/>
          </a:xfrm>
          <a:custGeom>
            <a:avLst/>
            <a:gdLst/>
            <a:ahLst/>
            <a:cxnLst/>
            <a:rect l="l" t="t" r="r" b="b"/>
            <a:pathLst>
              <a:path w="3004188" h="2959126">
                <a:moveTo>
                  <a:pt x="0" y="0"/>
                </a:moveTo>
                <a:lnTo>
                  <a:pt x="3004189" y="0"/>
                </a:lnTo>
                <a:lnTo>
                  <a:pt x="3004189" y="2959126"/>
                </a:lnTo>
                <a:lnTo>
                  <a:pt x="0" y="29591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9495124" y="7203390"/>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20</a:t>
            </a:r>
          </a:p>
        </p:txBody>
      </p:sp>
      <p:sp>
        <p:nvSpPr>
          <p:cNvPr id="30" name="Freeform 30"/>
          <p:cNvSpPr/>
          <p:nvPr/>
        </p:nvSpPr>
        <p:spPr>
          <a:xfrm>
            <a:off x="9982719" y="4407503"/>
            <a:ext cx="850767" cy="1159478"/>
          </a:xfrm>
          <a:custGeom>
            <a:avLst/>
            <a:gdLst/>
            <a:ahLst/>
            <a:cxnLst/>
            <a:rect l="l" t="t" r="r" b="b"/>
            <a:pathLst>
              <a:path w="850767" h="1159478">
                <a:moveTo>
                  <a:pt x="0" y="0"/>
                </a:moveTo>
                <a:lnTo>
                  <a:pt x="850767" y="0"/>
                </a:lnTo>
                <a:lnTo>
                  <a:pt x="850767" y="1159477"/>
                </a:lnTo>
                <a:lnTo>
                  <a:pt x="0" y="11594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1" name="Freeform 31"/>
          <p:cNvSpPr/>
          <p:nvPr/>
        </p:nvSpPr>
        <p:spPr>
          <a:xfrm>
            <a:off x="12727894" y="6070878"/>
            <a:ext cx="3004188" cy="2959126"/>
          </a:xfrm>
          <a:custGeom>
            <a:avLst/>
            <a:gdLst/>
            <a:ahLst/>
            <a:cxnLst/>
            <a:rect l="l" t="t" r="r" b="b"/>
            <a:pathLst>
              <a:path w="3004188" h="2959126">
                <a:moveTo>
                  <a:pt x="0" y="0"/>
                </a:moveTo>
                <a:lnTo>
                  <a:pt x="3004189" y="0"/>
                </a:lnTo>
                <a:lnTo>
                  <a:pt x="3004189" y="2959125"/>
                </a:lnTo>
                <a:lnTo>
                  <a:pt x="0" y="29591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2" name="TextBox 32"/>
          <p:cNvSpPr txBox="1"/>
          <p:nvPr/>
        </p:nvSpPr>
        <p:spPr>
          <a:xfrm>
            <a:off x="13317011" y="7221512"/>
            <a:ext cx="2125769" cy="4387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109.8</a:t>
            </a:r>
          </a:p>
        </p:txBody>
      </p:sp>
      <p:sp>
        <p:nvSpPr>
          <p:cNvPr id="33" name="Freeform 33"/>
          <p:cNvSpPr/>
          <p:nvPr/>
        </p:nvSpPr>
        <p:spPr>
          <a:xfrm>
            <a:off x="13804605" y="4425625"/>
            <a:ext cx="850767" cy="1159478"/>
          </a:xfrm>
          <a:custGeom>
            <a:avLst/>
            <a:gdLst/>
            <a:ahLst/>
            <a:cxnLst/>
            <a:rect l="l" t="t" r="r" b="b"/>
            <a:pathLst>
              <a:path w="850767" h="1159478">
                <a:moveTo>
                  <a:pt x="0" y="0"/>
                </a:moveTo>
                <a:lnTo>
                  <a:pt x="850767" y="0"/>
                </a:lnTo>
                <a:lnTo>
                  <a:pt x="850767" y="1159478"/>
                </a:lnTo>
                <a:lnTo>
                  <a:pt x="0" y="11594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528249" y="-1256840"/>
            <a:ext cx="3163976" cy="316397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4" name="Freeform 4"/>
          <p:cNvSpPr/>
          <p:nvPr/>
        </p:nvSpPr>
        <p:spPr>
          <a:xfrm rot="-10800000">
            <a:off x="16035475" y="857864"/>
            <a:ext cx="1261382" cy="315345"/>
          </a:xfrm>
          <a:custGeom>
            <a:avLst/>
            <a:gdLst/>
            <a:ahLst/>
            <a:cxnLst/>
            <a:rect l="l" t="t" r="r" b="b"/>
            <a:pathLst>
              <a:path w="1261382" h="315345">
                <a:moveTo>
                  <a:pt x="0" y="0"/>
                </a:moveTo>
                <a:lnTo>
                  <a:pt x="1261382" y="0"/>
                </a:lnTo>
                <a:lnTo>
                  <a:pt x="1261382" y="315346"/>
                </a:lnTo>
                <a:lnTo>
                  <a:pt x="0" y="31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030003"/>
            <a:ext cx="2020758" cy="202075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701422" y="8686069"/>
            <a:ext cx="818581" cy="953223"/>
          </a:xfrm>
          <a:custGeom>
            <a:avLst/>
            <a:gdLst/>
            <a:ahLst/>
            <a:cxnLst/>
            <a:rect l="l" t="t" r="r" b="b"/>
            <a:pathLst>
              <a:path w="818581" h="953223">
                <a:moveTo>
                  <a:pt x="0" y="0"/>
                </a:moveTo>
                <a:lnTo>
                  <a:pt x="818580" y="0"/>
                </a:lnTo>
                <a:lnTo>
                  <a:pt x="818580" y="953223"/>
                </a:lnTo>
                <a:lnTo>
                  <a:pt x="0" y="9532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8" name="Group 8"/>
          <p:cNvGrpSpPr/>
          <p:nvPr/>
        </p:nvGrpSpPr>
        <p:grpSpPr>
          <a:xfrm>
            <a:off x="5753490" y="2455212"/>
            <a:ext cx="1790365" cy="1790365"/>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10" name="Group 10"/>
          <p:cNvGrpSpPr/>
          <p:nvPr/>
        </p:nvGrpSpPr>
        <p:grpSpPr>
          <a:xfrm>
            <a:off x="9397555" y="2455212"/>
            <a:ext cx="1790365" cy="1790365"/>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12" name="TextBox 12"/>
          <p:cNvSpPr txBox="1"/>
          <p:nvPr/>
        </p:nvSpPr>
        <p:spPr>
          <a:xfrm>
            <a:off x="5753490" y="3262130"/>
            <a:ext cx="1820402" cy="402698"/>
          </a:xfrm>
          <a:prstGeom prst="rect">
            <a:avLst/>
          </a:prstGeom>
        </p:spPr>
        <p:txBody>
          <a:bodyPr lIns="0" tIns="0" rIns="0" bIns="0" rtlCol="0" anchor="t">
            <a:spAutoFit/>
          </a:bodyPr>
          <a:lstStyle/>
          <a:p>
            <a:pPr algn="ctr">
              <a:lnSpc>
                <a:spcPts val="1467"/>
              </a:lnSpc>
            </a:pPr>
            <a:r>
              <a:rPr lang="en-US" sz="2258">
                <a:solidFill>
                  <a:srgbClr val="FFFFFF"/>
                </a:solidFill>
                <a:latin typeface="Alatsi"/>
              </a:rPr>
              <a:t>H</a:t>
            </a:r>
          </a:p>
          <a:p>
            <a:pPr>
              <a:lnSpc>
                <a:spcPts val="1467"/>
              </a:lnSpc>
            </a:pPr>
            <a:endParaRPr lang="en-US" sz="2258">
              <a:solidFill>
                <a:srgbClr val="FFFFFF"/>
              </a:solidFill>
              <a:latin typeface="Alatsi"/>
            </a:endParaRPr>
          </a:p>
        </p:txBody>
      </p:sp>
      <p:sp>
        <p:nvSpPr>
          <p:cNvPr id="13" name="TextBox 13"/>
          <p:cNvSpPr txBox="1"/>
          <p:nvPr/>
        </p:nvSpPr>
        <p:spPr>
          <a:xfrm>
            <a:off x="10275556" y="3271655"/>
            <a:ext cx="557930"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G</a:t>
            </a:r>
          </a:p>
        </p:txBody>
      </p:sp>
      <p:sp>
        <p:nvSpPr>
          <p:cNvPr id="14" name="TextBox 14"/>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 ƯỚC LƯỢNG</a:t>
            </a:r>
          </a:p>
        </p:txBody>
      </p:sp>
      <p:sp>
        <p:nvSpPr>
          <p:cNvPr id="15" name="TextBox 15"/>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PHỤ LỤC TÍNH CHI PHÍ PHẦN MỀM</a:t>
            </a:r>
          </a:p>
        </p:txBody>
      </p:sp>
      <p:sp>
        <p:nvSpPr>
          <p:cNvPr id="16" name="Freeform 16"/>
          <p:cNvSpPr/>
          <p:nvPr/>
        </p:nvSpPr>
        <p:spPr>
          <a:xfrm>
            <a:off x="5126294" y="6052755"/>
            <a:ext cx="3004188" cy="2959126"/>
          </a:xfrm>
          <a:custGeom>
            <a:avLst/>
            <a:gdLst/>
            <a:ahLst/>
            <a:cxnLst/>
            <a:rect l="l" t="t" r="r" b="b"/>
            <a:pathLst>
              <a:path w="3004188" h="2959126">
                <a:moveTo>
                  <a:pt x="0" y="0"/>
                </a:moveTo>
                <a:lnTo>
                  <a:pt x="3004188" y="0"/>
                </a:lnTo>
                <a:lnTo>
                  <a:pt x="3004188" y="2959126"/>
                </a:lnTo>
                <a:lnTo>
                  <a:pt x="0" y="295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5979492" y="7170368"/>
            <a:ext cx="1338361" cy="895981"/>
          </a:xfrm>
          <a:prstGeom prst="rect">
            <a:avLst/>
          </a:prstGeom>
        </p:spPr>
        <p:txBody>
          <a:bodyPr lIns="0" tIns="0" rIns="0" bIns="0" rtlCol="0" anchor="t">
            <a:spAutoFit/>
          </a:bodyPr>
          <a:lstStyle/>
          <a:p>
            <a:pPr>
              <a:lnSpc>
                <a:spcPts val="3640"/>
              </a:lnSpc>
            </a:pPr>
            <a:r>
              <a:rPr lang="en-US" sz="2600">
                <a:solidFill>
                  <a:srgbClr val="000000"/>
                </a:solidFill>
                <a:latin typeface="PT Sans"/>
              </a:rPr>
              <a:t>Kết quả: 25.000</a:t>
            </a:r>
          </a:p>
        </p:txBody>
      </p:sp>
      <p:sp>
        <p:nvSpPr>
          <p:cNvPr id="18" name="Freeform 18"/>
          <p:cNvSpPr/>
          <p:nvPr/>
        </p:nvSpPr>
        <p:spPr>
          <a:xfrm>
            <a:off x="6203005" y="4407503"/>
            <a:ext cx="850767" cy="1159478"/>
          </a:xfrm>
          <a:custGeom>
            <a:avLst/>
            <a:gdLst/>
            <a:ahLst/>
            <a:cxnLst/>
            <a:rect l="l" t="t" r="r" b="b"/>
            <a:pathLst>
              <a:path w="850767" h="1159478">
                <a:moveTo>
                  <a:pt x="0" y="0"/>
                </a:moveTo>
                <a:lnTo>
                  <a:pt x="850766" y="0"/>
                </a:lnTo>
                <a:lnTo>
                  <a:pt x="850766" y="1159477"/>
                </a:lnTo>
                <a:lnTo>
                  <a:pt x="0" y="11594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8906008" y="6052755"/>
            <a:ext cx="3004188" cy="2959126"/>
          </a:xfrm>
          <a:custGeom>
            <a:avLst/>
            <a:gdLst/>
            <a:ahLst/>
            <a:cxnLst/>
            <a:rect l="l" t="t" r="r" b="b"/>
            <a:pathLst>
              <a:path w="3004188" h="2959126">
                <a:moveTo>
                  <a:pt x="0" y="0"/>
                </a:moveTo>
                <a:lnTo>
                  <a:pt x="3004189" y="0"/>
                </a:lnTo>
                <a:lnTo>
                  <a:pt x="3004189" y="2959126"/>
                </a:lnTo>
                <a:lnTo>
                  <a:pt x="0" y="295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TextBox 20"/>
          <p:cNvSpPr txBox="1"/>
          <p:nvPr/>
        </p:nvSpPr>
        <p:spPr>
          <a:xfrm>
            <a:off x="9345217" y="6653372"/>
            <a:ext cx="2125769" cy="1816588"/>
          </a:xfrm>
          <a:prstGeom prst="rect">
            <a:avLst/>
          </a:prstGeom>
        </p:spPr>
        <p:txBody>
          <a:bodyPr lIns="0" tIns="0" rIns="0" bIns="0" rtlCol="0" anchor="t">
            <a:spAutoFit/>
          </a:bodyPr>
          <a:lstStyle/>
          <a:p>
            <a:pPr algn="ctr">
              <a:lnSpc>
                <a:spcPts val="3640"/>
              </a:lnSpc>
            </a:pPr>
            <a:r>
              <a:rPr lang="en-US" sz="2600" dirty="0" err="1">
                <a:solidFill>
                  <a:srgbClr val="000000"/>
                </a:solidFill>
                <a:latin typeface="PT Sans"/>
              </a:rPr>
              <a:t>Kết</a:t>
            </a:r>
            <a:r>
              <a:rPr lang="en-US" sz="2600" dirty="0">
                <a:solidFill>
                  <a:srgbClr val="000000"/>
                </a:solidFill>
                <a:latin typeface="PT Sans"/>
              </a:rPr>
              <a:t> </a:t>
            </a:r>
            <a:r>
              <a:rPr lang="en-US" sz="2600" dirty="0" err="1">
                <a:solidFill>
                  <a:srgbClr val="000000"/>
                </a:solidFill>
                <a:latin typeface="PT Sans"/>
              </a:rPr>
              <a:t>quả</a:t>
            </a:r>
            <a:r>
              <a:rPr lang="en-US" sz="2600" dirty="0">
                <a:solidFill>
                  <a:srgbClr val="000000"/>
                </a:solidFill>
                <a:latin typeface="PT Sans"/>
              </a:rPr>
              <a:t> </a:t>
            </a:r>
            <a:r>
              <a:rPr lang="en-US" sz="2600" dirty="0" err="1">
                <a:solidFill>
                  <a:srgbClr val="000000"/>
                </a:solidFill>
                <a:latin typeface="PT Sans"/>
              </a:rPr>
              <a:t>cho</a:t>
            </a:r>
            <a:r>
              <a:rPr lang="en-US" sz="2600" dirty="0">
                <a:solidFill>
                  <a:srgbClr val="000000"/>
                </a:solidFill>
                <a:latin typeface="PT Sans"/>
              </a:rPr>
              <a:t> chi </a:t>
            </a:r>
            <a:r>
              <a:rPr lang="en-US" sz="2600" dirty="0" err="1">
                <a:solidFill>
                  <a:srgbClr val="000000"/>
                </a:solidFill>
                <a:latin typeface="PT Sans"/>
              </a:rPr>
              <a:t>phí</a:t>
            </a:r>
            <a:r>
              <a:rPr lang="en-US" sz="2600" dirty="0">
                <a:solidFill>
                  <a:srgbClr val="000000"/>
                </a:solidFill>
                <a:latin typeface="PT Sans"/>
              </a:rPr>
              <a:t> </a:t>
            </a:r>
            <a:r>
              <a:rPr lang="en-US" sz="2600" dirty="0" err="1">
                <a:solidFill>
                  <a:srgbClr val="000000"/>
                </a:solidFill>
                <a:latin typeface="PT Sans"/>
              </a:rPr>
              <a:t>phần</a:t>
            </a:r>
            <a:r>
              <a:rPr lang="en-US" sz="2600" dirty="0">
                <a:solidFill>
                  <a:srgbClr val="000000"/>
                </a:solidFill>
                <a:latin typeface="PT Sans"/>
              </a:rPr>
              <a:t> </a:t>
            </a:r>
            <a:r>
              <a:rPr lang="en-US" sz="2600" dirty="0" err="1">
                <a:solidFill>
                  <a:srgbClr val="000000"/>
                </a:solidFill>
                <a:latin typeface="PT Sans"/>
              </a:rPr>
              <a:t>mềm</a:t>
            </a:r>
            <a:r>
              <a:rPr lang="en-US" sz="2600" dirty="0">
                <a:solidFill>
                  <a:srgbClr val="000000"/>
                </a:solidFill>
                <a:latin typeface="PT Sans"/>
              </a:rPr>
              <a:t>: 76.860.000</a:t>
            </a:r>
          </a:p>
        </p:txBody>
      </p:sp>
      <p:sp>
        <p:nvSpPr>
          <p:cNvPr id="21" name="Freeform 21"/>
          <p:cNvSpPr/>
          <p:nvPr/>
        </p:nvSpPr>
        <p:spPr>
          <a:xfrm>
            <a:off x="9982719" y="4407503"/>
            <a:ext cx="850767" cy="1159478"/>
          </a:xfrm>
          <a:custGeom>
            <a:avLst/>
            <a:gdLst/>
            <a:ahLst/>
            <a:cxnLst/>
            <a:rect l="l" t="t" r="r" b="b"/>
            <a:pathLst>
              <a:path w="850767" h="1159478">
                <a:moveTo>
                  <a:pt x="0" y="0"/>
                </a:moveTo>
                <a:lnTo>
                  <a:pt x="850767" y="0"/>
                </a:lnTo>
                <a:lnTo>
                  <a:pt x="850767" y="1159477"/>
                </a:lnTo>
                <a:lnTo>
                  <a:pt x="0" y="115947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46111" y="-999665"/>
            <a:ext cx="3034797" cy="303479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10800000">
            <a:off x="15873456"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163551"/>
            <a:ext cx="1887209" cy="188720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617299" y="8779230"/>
            <a:ext cx="822803" cy="958140"/>
          </a:xfrm>
          <a:custGeom>
            <a:avLst/>
            <a:gdLst/>
            <a:ahLst/>
            <a:cxnLst/>
            <a:rect l="l" t="t" r="r" b="b"/>
            <a:pathLst>
              <a:path w="822803" h="958140">
                <a:moveTo>
                  <a:pt x="0" y="0"/>
                </a:moveTo>
                <a:lnTo>
                  <a:pt x="822802" y="0"/>
                </a:lnTo>
                <a:lnTo>
                  <a:pt x="822802" y="958140"/>
                </a:lnTo>
                <a:lnTo>
                  <a:pt x="0" y="958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8700" y="3045906"/>
            <a:ext cx="15076993" cy="2238729"/>
          </a:xfrm>
          <a:prstGeom prst="rect">
            <a:avLst/>
          </a:prstGeom>
        </p:spPr>
        <p:txBody>
          <a:bodyPr lIns="0" tIns="0" rIns="0" bIns="0" rtlCol="0" anchor="t">
            <a:spAutoFit/>
          </a:bodyPr>
          <a:lstStyle/>
          <a:p>
            <a:pPr>
              <a:lnSpc>
                <a:spcPts val="4276"/>
              </a:lnSpc>
            </a:pPr>
            <a:r>
              <a:rPr lang="en-US" sz="3054">
                <a:solidFill>
                  <a:srgbClr val="000000"/>
                </a:solidFill>
                <a:latin typeface="PT Sans"/>
              </a:rPr>
              <a:t>Thể hiện danh sách các công việc mà đội dự án cần phải thực hiện.</a:t>
            </a:r>
          </a:p>
          <a:p>
            <a:pPr>
              <a:lnSpc>
                <a:spcPts val="4276"/>
              </a:lnSpc>
            </a:pPr>
            <a:r>
              <a:rPr lang="en-US" sz="3054">
                <a:solidFill>
                  <a:srgbClr val="000000"/>
                </a:solidFill>
                <a:latin typeface="PT Sans"/>
              </a:rPr>
              <a:t>Ước lượng được chính xác (tương đối) thời gian và chi phí hoàn thành dự án.</a:t>
            </a:r>
          </a:p>
          <a:p>
            <a:pPr>
              <a:lnSpc>
                <a:spcPts val="4276"/>
              </a:lnSpc>
            </a:pPr>
            <a:r>
              <a:rPr lang="en-US" sz="3054">
                <a:solidFill>
                  <a:srgbClr val="000000"/>
                </a:solidFill>
                <a:latin typeface="PT Sans"/>
              </a:rPr>
              <a:t>Phân công công việc cho các thành viên trong đội dự án.</a:t>
            </a:r>
          </a:p>
          <a:p>
            <a:pPr>
              <a:lnSpc>
                <a:spcPts val="5134"/>
              </a:lnSpc>
            </a:pPr>
            <a:endParaRPr lang="en-US" sz="3054">
              <a:solidFill>
                <a:srgbClr val="000000"/>
              </a:solidFill>
              <a:latin typeface="PT Sans"/>
            </a:endParaRPr>
          </a:p>
        </p:txBody>
      </p:sp>
      <p:sp>
        <p:nvSpPr>
          <p:cNvPr id="9" name="TextBox 9"/>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III: LẬP KẾ HOẠCH</a:t>
            </a:r>
          </a:p>
        </p:txBody>
      </p:sp>
      <p:sp>
        <p:nvSpPr>
          <p:cNvPr id="10" name="TextBox 10"/>
          <p:cNvSpPr txBox="1"/>
          <p:nvPr/>
        </p:nvSpPr>
        <p:spPr>
          <a:xfrm>
            <a:off x="7596040" y="1792007"/>
            <a:ext cx="227819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MỞ ĐẦU</a:t>
            </a:r>
          </a:p>
        </p:txBody>
      </p:sp>
      <p:sp>
        <p:nvSpPr>
          <p:cNvPr id="11" name="TextBox 11"/>
          <p:cNvSpPr txBox="1"/>
          <p:nvPr/>
        </p:nvSpPr>
        <p:spPr>
          <a:xfrm>
            <a:off x="1028700" y="2664694"/>
            <a:ext cx="13134680" cy="341576"/>
          </a:xfrm>
          <a:prstGeom prst="rect">
            <a:avLst/>
          </a:prstGeom>
        </p:spPr>
        <p:txBody>
          <a:bodyPr lIns="0" tIns="0" rIns="0" bIns="0" rtlCol="0" anchor="t">
            <a:spAutoFit/>
          </a:bodyPr>
          <a:lstStyle/>
          <a:p>
            <a:pPr>
              <a:lnSpc>
                <a:spcPts val="2292"/>
              </a:lnSpc>
            </a:pPr>
            <a:r>
              <a:rPr lang="en-US" sz="3526">
                <a:solidFill>
                  <a:srgbClr val="000000"/>
                </a:solidFill>
                <a:latin typeface="Alatsi Bold"/>
              </a:rPr>
              <a:t>MỤC TIÊU TÀI LIỆU</a:t>
            </a:r>
          </a:p>
        </p:txBody>
      </p:sp>
      <p:sp>
        <p:nvSpPr>
          <p:cNvPr id="12" name="TextBox 12"/>
          <p:cNvSpPr txBox="1"/>
          <p:nvPr/>
        </p:nvSpPr>
        <p:spPr>
          <a:xfrm>
            <a:off x="1028700" y="5856348"/>
            <a:ext cx="7753984" cy="3324579"/>
          </a:xfrm>
          <a:prstGeom prst="rect">
            <a:avLst/>
          </a:prstGeom>
        </p:spPr>
        <p:txBody>
          <a:bodyPr lIns="0" tIns="0" rIns="0" bIns="0" rtlCol="0" anchor="t">
            <a:spAutoFit/>
          </a:bodyPr>
          <a:lstStyle/>
          <a:p>
            <a:pPr>
              <a:lnSpc>
                <a:spcPts val="4276"/>
              </a:lnSpc>
            </a:pPr>
            <a:r>
              <a:rPr lang="en-US" sz="3054">
                <a:solidFill>
                  <a:srgbClr val="000000"/>
                </a:solidFill>
                <a:latin typeface="PT Sans"/>
              </a:rPr>
              <a:t>Cấu trúc phân chia công việc theo WBS</a:t>
            </a:r>
          </a:p>
          <a:p>
            <a:pPr>
              <a:lnSpc>
                <a:spcPts val="4276"/>
              </a:lnSpc>
            </a:pPr>
            <a:r>
              <a:rPr lang="en-US" sz="3054">
                <a:solidFill>
                  <a:srgbClr val="000000"/>
                </a:solidFill>
                <a:latin typeface="PT Sans"/>
              </a:rPr>
              <a:t>Ước lượng thời gian</a:t>
            </a:r>
          </a:p>
          <a:p>
            <a:pPr>
              <a:lnSpc>
                <a:spcPts val="4276"/>
              </a:lnSpc>
            </a:pPr>
            <a:r>
              <a:rPr lang="en-US" sz="3054">
                <a:solidFill>
                  <a:srgbClr val="000000"/>
                </a:solidFill>
                <a:latin typeface="PT Sans"/>
              </a:rPr>
              <a:t>Ước lượng chi phí</a:t>
            </a:r>
          </a:p>
          <a:p>
            <a:pPr>
              <a:lnSpc>
                <a:spcPts val="4276"/>
              </a:lnSpc>
            </a:pPr>
            <a:r>
              <a:rPr lang="en-US" sz="3054">
                <a:solidFill>
                  <a:srgbClr val="000000"/>
                </a:solidFill>
                <a:latin typeface="PT Sans"/>
              </a:rPr>
              <a:t>Lập lịch biểu</a:t>
            </a:r>
          </a:p>
          <a:p>
            <a:pPr>
              <a:lnSpc>
                <a:spcPts val="4276"/>
              </a:lnSpc>
            </a:pPr>
            <a:r>
              <a:rPr lang="en-US" sz="3054">
                <a:solidFill>
                  <a:srgbClr val="000000"/>
                </a:solidFill>
                <a:latin typeface="PT Sans"/>
              </a:rPr>
              <a:t>Phân bổ tài nguyên</a:t>
            </a:r>
          </a:p>
          <a:p>
            <a:pPr>
              <a:lnSpc>
                <a:spcPts val="5134"/>
              </a:lnSpc>
            </a:pPr>
            <a:endParaRPr lang="en-US" sz="3054">
              <a:solidFill>
                <a:srgbClr val="000000"/>
              </a:solidFill>
              <a:latin typeface="PT Sans"/>
            </a:endParaRPr>
          </a:p>
        </p:txBody>
      </p:sp>
      <p:sp>
        <p:nvSpPr>
          <p:cNvPr id="13" name="TextBox 13"/>
          <p:cNvSpPr txBox="1"/>
          <p:nvPr/>
        </p:nvSpPr>
        <p:spPr>
          <a:xfrm>
            <a:off x="1028700" y="5475135"/>
            <a:ext cx="13134680" cy="341576"/>
          </a:xfrm>
          <a:prstGeom prst="rect">
            <a:avLst/>
          </a:prstGeom>
        </p:spPr>
        <p:txBody>
          <a:bodyPr lIns="0" tIns="0" rIns="0" bIns="0" rtlCol="0" anchor="t">
            <a:spAutoFit/>
          </a:bodyPr>
          <a:lstStyle/>
          <a:p>
            <a:pPr>
              <a:lnSpc>
                <a:spcPts val="2292"/>
              </a:lnSpc>
            </a:pPr>
            <a:r>
              <a:rPr lang="en-US" sz="3526">
                <a:solidFill>
                  <a:srgbClr val="000000"/>
                </a:solidFill>
                <a:latin typeface="Alatsi Bold"/>
              </a:rPr>
              <a:t>CẤU TRÚC TÀI LIỆU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46111" y="-999665"/>
            <a:ext cx="3034797" cy="303479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10800000">
            <a:off x="15873456"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163551"/>
            <a:ext cx="1887209" cy="188720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617299" y="8779230"/>
            <a:ext cx="822803" cy="958140"/>
          </a:xfrm>
          <a:custGeom>
            <a:avLst/>
            <a:gdLst/>
            <a:ahLst/>
            <a:cxnLst/>
            <a:rect l="l" t="t" r="r" b="b"/>
            <a:pathLst>
              <a:path w="822803" h="958140">
                <a:moveTo>
                  <a:pt x="0" y="0"/>
                </a:moveTo>
                <a:lnTo>
                  <a:pt x="822802" y="0"/>
                </a:lnTo>
                <a:lnTo>
                  <a:pt x="822802" y="958140"/>
                </a:lnTo>
                <a:lnTo>
                  <a:pt x="0" y="958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8700" y="2708957"/>
            <a:ext cx="1669140" cy="1079386"/>
          </a:xfrm>
          <a:prstGeom prst="rect">
            <a:avLst/>
          </a:prstGeom>
        </p:spPr>
        <p:txBody>
          <a:bodyPr lIns="0" tIns="0" rIns="0" bIns="0" rtlCol="0" anchor="t">
            <a:spAutoFit/>
          </a:bodyPr>
          <a:lstStyle/>
          <a:p>
            <a:pPr>
              <a:lnSpc>
                <a:spcPts val="3991"/>
              </a:lnSpc>
            </a:pPr>
            <a:r>
              <a:rPr lang="en-US" sz="2851">
                <a:solidFill>
                  <a:srgbClr val="000000"/>
                </a:solidFill>
                <a:latin typeface="PT Sans Bold"/>
              </a:rPr>
              <a:t>Outline</a:t>
            </a:r>
          </a:p>
          <a:p>
            <a:pPr>
              <a:lnSpc>
                <a:spcPts val="4793"/>
              </a:lnSpc>
            </a:pPr>
            <a:endParaRPr lang="en-US" sz="2851">
              <a:solidFill>
                <a:srgbClr val="000000"/>
              </a:solidFill>
              <a:latin typeface="PT Sans Bold"/>
            </a:endParaRPr>
          </a:p>
        </p:txBody>
      </p:sp>
      <p:sp>
        <p:nvSpPr>
          <p:cNvPr id="9" name="TextBox 9"/>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III: LẬP KẾ HOẠCH</a:t>
            </a:r>
          </a:p>
        </p:txBody>
      </p:sp>
      <p:sp>
        <p:nvSpPr>
          <p:cNvPr id="10" name="TextBox 10"/>
          <p:cNvSpPr txBox="1"/>
          <p:nvPr/>
        </p:nvSpPr>
        <p:spPr>
          <a:xfrm>
            <a:off x="8610600" y="1711147"/>
            <a:ext cx="2918314" cy="472636"/>
          </a:xfrm>
          <a:prstGeom prst="rect">
            <a:avLst/>
          </a:prstGeom>
        </p:spPr>
        <p:txBody>
          <a:bodyPr lIns="0" tIns="0" rIns="0" bIns="0" rtlCol="0" anchor="t">
            <a:spAutoFit/>
          </a:bodyPr>
          <a:lstStyle/>
          <a:p>
            <a:pPr>
              <a:lnSpc>
                <a:spcPts val="3137"/>
              </a:lnSpc>
            </a:pPr>
            <a:r>
              <a:rPr lang="en-US" sz="4826" dirty="0">
                <a:solidFill>
                  <a:srgbClr val="F58549"/>
                </a:solidFill>
                <a:latin typeface="Alatsi Bold"/>
              </a:rPr>
              <a:t>NỘI DUNG</a:t>
            </a:r>
          </a:p>
        </p:txBody>
      </p:sp>
      <p:sp>
        <p:nvSpPr>
          <p:cNvPr id="11" name="TextBox 11"/>
          <p:cNvSpPr txBox="1"/>
          <p:nvPr/>
        </p:nvSpPr>
        <p:spPr>
          <a:xfrm>
            <a:off x="1028700" y="2455144"/>
            <a:ext cx="13134680" cy="627326"/>
          </a:xfrm>
          <a:prstGeom prst="rect">
            <a:avLst/>
          </a:prstGeom>
        </p:spPr>
        <p:txBody>
          <a:bodyPr lIns="0" tIns="0" rIns="0" bIns="0" rtlCol="0" anchor="t">
            <a:spAutoFit/>
          </a:bodyPr>
          <a:lstStyle/>
          <a:p>
            <a:pPr>
              <a:lnSpc>
                <a:spcPts val="2292"/>
              </a:lnSpc>
            </a:pPr>
            <a:r>
              <a:rPr lang="en-US" sz="3526">
                <a:solidFill>
                  <a:srgbClr val="000000"/>
                </a:solidFill>
                <a:latin typeface="Alatsi Bold"/>
              </a:rPr>
              <a:t>CẤU TRÚC PHÂN CHIA CÔNG VIỆC WBS</a:t>
            </a:r>
          </a:p>
          <a:p>
            <a:pPr>
              <a:lnSpc>
                <a:spcPts val="2292"/>
              </a:lnSpc>
            </a:pPr>
            <a:endParaRPr lang="en-US" sz="3526">
              <a:solidFill>
                <a:srgbClr val="000000"/>
              </a:solidFill>
              <a:latin typeface="Alatsi Bold"/>
            </a:endParaRPr>
          </a:p>
        </p:txBody>
      </p:sp>
      <p:sp>
        <p:nvSpPr>
          <p:cNvPr id="12" name="TextBox 12"/>
          <p:cNvSpPr txBox="1"/>
          <p:nvPr/>
        </p:nvSpPr>
        <p:spPr>
          <a:xfrm>
            <a:off x="1922718" y="3261584"/>
            <a:ext cx="5733128" cy="6845572"/>
          </a:xfrm>
          <a:prstGeom prst="rect">
            <a:avLst/>
          </a:prstGeom>
        </p:spPr>
        <p:txBody>
          <a:bodyPr lIns="0" tIns="0" rIns="0" bIns="0" rtlCol="0" anchor="t">
            <a:spAutoFit/>
          </a:bodyPr>
          <a:lstStyle/>
          <a:p>
            <a:pPr>
              <a:lnSpc>
                <a:spcPts val="3451"/>
              </a:lnSpc>
            </a:pPr>
            <a:r>
              <a:rPr lang="en-US" sz="2465">
                <a:solidFill>
                  <a:srgbClr val="000000"/>
                </a:solidFill>
                <a:latin typeface="PT Sans"/>
              </a:rPr>
              <a:t>0.0 Hệ thống trang tin công nghệ</a:t>
            </a:r>
          </a:p>
          <a:p>
            <a:pPr>
              <a:lnSpc>
                <a:spcPts val="3451"/>
              </a:lnSpc>
            </a:pPr>
            <a:r>
              <a:rPr lang="en-US" sz="2465">
                <a:solidFill>
                  <a:srgbClr val="000000"/>
                </a:solidFill>
                <a:latin typeface="PT Sans"/>
              </a:rPr>
              <a:t> 1.0 Phân tích yêu cầu</a:t>
            </a:r>
          </a:p>
          <a:p>
            <a:pPr>
              <a:lnSpc>
                <a:spcPts val="3451"/>
              </a:lnSpc>
            </a:pPr>
            <a:r>
              <a:rPr lang="en-US" sz="2465">
                <a:solidFill>
                  <a:srgbClr val="000000"/>
                </a:solidFill>
                <a:latin typeface="PT Sans"/>
              </a:rPr>
              <a:t>         1.1 Thu thập yêu cầu.</a:t>
            </a:r>
          </a:p>
          <a:p>
            <a:pPr>
              <a:lnSpc>
                <a:spcPts val="3451"/>
              </a:lnSpc>
            </a:pPr>
            <a:r>
              <a:rPr lang="en-US" sz="2465">
                <a:solidFill>
                  <a:srgbClr val="000000"/>
                </a:solidFill>
                <a:latin typeface="PT Sans"/>
              </a:rPr>
              <a:t>         1.2 Đặt tả yêu cầu.</a:t>
            </a:r>
          </a:p>
          <a:p>
            <a:pPr>
              <a:lnSpc>
                <a:spcPts val="3451"/>
              </a:lnSpc>
            </a:pPr>
            <a:r>
              <a:rPr lang="en-US" sz="2465">
                <a:solidFill>
                  <a:srgbClr val="000000"/>
                </a:solidFill>
                <a:latin typeface="PT Sans"/>
              </a:rPr>
              <a:t>         1.3 Xác định phạm vi.</a:t>
            </a:r>
          </a:p>
          <a:p>
            <a:pPr>
              <a:lnSpc>
                <a:spcPts val="3451"/>
              </a:lnSpc>
            </a:pPr>
            <a:r>
              <a:rPr lang="en-US" sz="2465">
                <a:solidFill>
                  <a:srgbClr val="000000"/>
                </a:solidFill>
                <a:latin typeface="PT Sans"/>
              </a:rPr>
              <a:t> 2.0 Phân tích hệ thống </a:t>
            </a:r>
          </a:p>
          <a:p>
            <a:pPr>
              <a:lnSpc>
                <a:spcPts val="3451"/>
              </a:lnSpc>
            </a:pPr>
            <a:r>
              <a:rPr lang="en-US" sz="2465">
                <a:solidFill>
                  <a:srgbClr val="000000"/>
                </a:solidFill>
                <a:latin typeface="PT Sans"/>
              </a:rPr>
              <a:t>         2.1 Xác định yêu cầu hệ thống.</a:t>
            </a:r>
          </a:p>
          <a:p>
            <a:pPr>
              <a:lnSpc>
                <a:spcPts val="3451"/>
              </a:lnSpc>
            </a:pPr>
            <a:r>
              <a:rPr lang="en-US" sz="2465">
                <a:solidFill>
                  <a:srgbClr val="000000"/>
                </a:solidFill>
                <a:latin typeface="PT Sans"/>
              </a:rPr>
              <a:t>         2.2 Mô hình hóa các yêu cầu hệ thống.   </a:t>
            </a:r>
          </a:p>
          <a:p>
            <a:pPr>
              <a:lnSpc>
                <a:spcPts val="3451"/>
              </a:lnSpc>
            </a:pPr>
            <a:r>
              <a:rPr lang="en-US" sz="2465">
                <a:solidFill>
                  <a:srgbClr val="000000"/>
                </a:solidFill>
                <a:latin typeface="PT Sans"/>
              </a:rPr>
              <a:t>3.0 Thiết kế hệ thống</a:t>
            </a:r>
          </a:p>
          <a:p>
            <a:pPr>
              <a:lnSpc>
                <a:spcPts val="3451"/>
              </a:lnSpc>
            </a:pPr>
            <a:r>
              <a:rPr lang="en-US" sz="2465">
                <a:solidFill>
                  <a:srgbClr val="000000"/>
                </a:solidFill>
                <a:latin typeface="PT Sans"/>
              </a:rPr>
              <a:t>         3.1 Thiết kế kiến trúc.</a:t>
            </a:r>
          </a:p>
          <a:p>
            <a:pPr>
              <a:lnSpc>
                <a:spcPts val="3451"/>
              </a:lnSpc>
            </a:pPr>
            <a:r>
              <a:rPr lang="en-US" sz="2465">
                <a:solidFill>
                  <a:srgbClr val="000000"/>
                </a:solidFill>
                <a:latin typeface="PT Sans"/>
              </a:rPr>
              <a:t>         3.2 Thiết kế giao diện.</a:t>
            </a:r>
          </a:p>
          <a:p>
            <a:pPr>
              <a:lnSpc>
                <a:spcPts val="3451"/>
              </a:lnSpc>
            </a:pPr>
            <a:r>
              <a:rPr lang="en-US" sz="2465">
                <a:solidFill>
                  <a:srgbClr val="000000"/>
                </a:solidFill>
                <a:latin typeface="PT Sans"/>
              </a:rPr>
              <a:t>         3.3 Thiết kế cơ sở dữ liệu.</a:t>
            </a:r>
          </a:p>
          <a:p>
            <a:pPr>
              <a:lnSpc>
                <a:spcPts val="3451"/>
              </a:lnSpc>
            </a:pPr>
            <a:r>
              <a:rPr lang="en-US" sz="2465">
                <a:solidFill>
                  <a:srgbClr val="000000"/>
                </a:solidFill>
                <a:latin typeface="PT Sans"/>
              </a:rPr>
              <a:t>         3.4 Thiết kế lớp và phương thức.</a:t>
            </a:r>
          </a:p>
          <a:p>
            <a:pPr>
              <a:lnSpc>
                <a:spcPts val="2943"/>
              </a:lnSpc>
            </a:pPr>
            <a:endParaRPr lang="en-US" sz="2465">
              <a:solidFill>
                <a:srgbClr val="000000"/>
              </a:solidFill>
              <a:latin typeface="PT Sans"/>
            </a:endParaRPr>
          </a:p>
          <a:p>
            <a:pPr>
              <a:lnSpc>
                <a:spcPts val="3535"/>
              </a:lnSpc>
            </a:pPr>
            <a:endParaRPr lang="en-US" sz="2465">
              <a:solidFill>
                <a:srgbClr val="000000"/>
              </a:solidFill>
              <a:latin typeface="PT Sans"/>
            </a:endParaRPr>
          </a:p>
        </p:txBody>
      </p:sp>
      <p:sp>
        <p:nvSpPr>
          <p:cNvPr id="13" name="TextBox 13"/>
          <p:cNvSpPr txBox="1"/>
          <p:nvPr/>
        </p:nvSpPr>
        <p:spPr>
          <a:xfrm>
            <a:off x="10325237" y="2936858"/>
            <a:ext cx="6040045" cy="7381829"/>
          </a:xfrm>
          <a:prstGeom prst="rect">
            <a:avLst/>
          </a:prstGeom>
        </p:spPr>
        <p:txBody>
          <a:bodyPr lIns="0" tIns="0" rIns="0" bIns="0" rtlCol="0" anchor="t">
            <a:spAutoFit/>
          </a:bodyPr>
          <a:lstStyle/>
          <a:p>
            <a:pPr>
              <a:lnSpc>
                <a:spcPts val="3350"/>
              </a:lnSpc>
            </a:pPr>
            <a:r>
              <a:rPr lang="en-US" sz="2393" dirty="0">
                <a:solidFill>
                  <a:srgbClr val="000000"/>
                </a:solidFill>
                <a:latin typeface="PT Sans"/>
              </a:rPr>
              <a:t>4.0 </a:t>
            </a:r>
            <a:r>
              <a:rPr lang="en-US" sz="2393" dirty="0" err="1">
                <a:solidFill>
                  <a:srgbClr val="000000"/>
                </a:solidFill>
                <a:latin typeface="PT Sans"/>
              </a:rPr>
              <a:t>Cài</a:t>
            </a:r>
            <a:r>
              <a:rPr lang="en-US" sz="2393" dirty="0">
                <a:solidFill>
                  <a:srgbClr val="000000"/>
                </a:solidFill>
                <a:latin typeface="PT Sans"/>
              </a:rPr>
              <a:t> </a:t>
            </a:r>
            <a:r>
              <a:rPr lang="en-US" sz="2393" dirty="0" err="1">
                <a:solidFill>
                  <a:srgbClr val="000000"/>
                </a:solidFill>
                <a:latin typeface="PT Sans"/>
              </a:rPr>
              <a:t>đặt</a:t>
            </a:r>
            <a:r>
              <a:rPr lang="en-US" sz="2393" dirty="0">
                <a:solidFill>
                  <a:srgbClr val="000000"/>
                </a:solidFill>
                <a:latin typeface="PT Sans"/>
              </a:rPr>
              <a:t> </a:t>
            </a:r>
            <a:r>
              <a:rPr lang="en-US" sz="2393" dirty="0" err="1">
                <a:solidFill>
                  <a:srgbClr val="000000"/>
                </a:solidFill>
                <a:latin typeface="PT Sans"/>
              </a:rPr>
              <a:t>hệ</a:t>
            </a:r>
            <a:r>
              <a:rPr lang="en-US" sz="2393" dirty="0">
                <a:solidFill>
                  <a:srgbClr val="000000"/>
                </a:solidFill>
                <a:latin typeface="PT Sans"/>
              </a:rPr>
              <a:t> </a:t>
            </a:r>
            <a:r>
              <a:rPr lang="en-US" sz="2393" dirty="0" err="1">
                <a:solidFill>
                  <a:srgbClr val="000000"/>
                </a:solidFill>
                <a:latin typeface="PT Sans"/>
              </a:rPr>
              <a:t>thống</a:t>
            </a:r>
            <a:r>
              <a:rPr lang="en-US" sz="2393" dirty="0">
                <a:solidFill>
                  <a:srgbClr val="000000"/>
                </a:solidFill>
                <a:latin typeface="PT Sans"/>
              </a:rPr>
              <a:t>.</a:t>
            </a:r>
          </a:p>
          <a:p>
            <a:pPr>
              <a:lnSpc>
                <a:spcPts val="3350"/>
              </a:lnSpc>
            </a:pPr>
            <a:r>
              <a:rPr lang="en-US" sz="2393" dirty="0">
                <a:solidFill>
                  <a:srgbClr val="000000"/>
                </a:solidFill>
                <a:latin typeface="PT Sans"/>
              </a:rPr>
              <a:t>         4.1 </a:t>
            </a:r>
            <a:r>
              <a:rPr lang="en-US" sz="2393" dirty="0" err="1">
                <a:solidFill>
                  <a:srgbClr val="000000"/>
                </a:solidFill>
                <a:latin typeface="PT Sans"/>
              </a:rPr>
              <a:t>Xây</a:t>
            </a:r>
            <a:r>
              <a:rPr lang="en-US" sz="2393" dirty="0">
                <a:solidFill>
                  <a:srgbClr val="000000"/>
                </a:solidFill>
                <a:latin typeface="PT Sans"/>
              </a:rPr>
              <a:t> </a:t>
            </a:r>
            <a:r>
              <a:rPr lang="en-US" sz="2393" dirty="0" err="1">
                <a:solidFill>
                  <a:srgbClr val="000000"/>
                </a:solidFill>
                <a:latin typeface="PT Sans"/>
              </a:rPr>
              <a:t>dựng</a:t>
            </a:r>
            <a:r>
              <a:rPr lang="en-US" sz="2393" dirty="0">
                <a:solidFill>
                  <a:srgbClr val="000000"/>
                </a:solidFill>
                <a:latin typeface="PT Sans"/>
              </a:rPr>
              <a:t> </a:t>
            </a:r>
            <a:r>
              <a:rPr lang="en-US" sz="2393" dirty="0" err="1">
                <a:solidFill>
                  <a:srgbClr val="000000"/>
                </a:solidFill>
                <a:latin typeface="PT Sans"/>
              </a:rPr>
              <a:t>cơ</a:t>
            </a:r>
            <a:r>
              <a:rPr lang="en-US" sz="2393" dirty="0">
                <a:solidFill>
                  <a:srgbClr val="000000"/>
                </a:solidFill>
                <a:latin typeface="PT Sans"/>
              </a:rPr>
              <a:t> </a:t>
            </a:r>
            <a:r>
              <a:rPr lang="en-US" sz="2393" dirty="0" err="1">
                <a:solidFill>
                  <a:srgbClr val="000000"/>
                </a:solidFill>
                <a:latin typeface="PT Sans"/>
              </a:rPr>
              <a:t>sở</a:t>
            </a:r>
            <a:r>
              <a:rPr lang="en-US" sz="2393" dirty="0">
                <a:solidFill>
                  <a:srgbClr val="000000"/>
                </a:solidFill>
                <a:latin typeface="PT Sans"/>
              </a:rPr>
              <a:t> </a:t>
            </a:r>
            <a:r>
              <a:rPr lang="en-US" sz="2393" dirty="0" err="1">
                <a:solidFill>
                  <a:srgbClr val="000000"/>
                </a:solidFill>
                <a:latin typeface="PT Sans"/>
              </a:rPr>
              <a:t>dữ</a:t>
            </a:r>
            <a:r>
              <a:rPr lang="en-US" sz="2393" dirty="0">
                <a:solidFill>
                  <a:srgbClr val="000000"/>
                </a:solidFill>
                <a:latin typeface="PT Sans"/>
              </a:rPr>
              <a:t> </a:t>
            </a:r>
            <a:r>
              <a:rPr lang="en-US" sz="2393" dirty="0" err="1">
                <a:solidFill>
                  <a:srgbClr val="000000"/>
                </a:solidFill>
                <a:latin typeface="PT Sans"/>
              </a:rPr>
              <a:t>liệu</a:t>
            </a:r>
            <a:r>
              <a:rPr lang="en-US" sz="2393" dirty="0">
                <a:solidFill>
                  <a:srgbClr val="000000"/>
                </a:solidFill>
                <a:latin typeface="PT Sans"/>
              </a:rPr>
              <a:t>.</a:t>
            </a:r>
          </a:p>
          <a:p>
            <a:pPr>
              <a:lnSpc>
                <a:spcPts val="3350"/>
              </a:lnSpc>
            </a:pPr>
            <a:r>
              <a:rPr lang="en-US" sz="2393" dirty="0">
                <a:solidFill>
                  <a:srgbClr val="000000"/>
                </a:solidFill>
                <a:latin typeface="PT Sans"/>
              </a:rPr>
              <a:t>         4.2 </a:t>
            </a:r>
            <a:r>
              <a:rPr lang="en-US" sz="2393" dirty="0" err="1">
                <a:solidFill>
                  <a:srgbClr val="000000"/>
                </a:solidFill>
                <a:latin typeface="PT Sans"/>
              </a:rPr>
              <a:t>Xây</a:t>
            </a:r>
            <a:r>
              <a:rPr lang="en-US" sz="2393" dirty="0">
                <a:solidFill>
                  <a:srgbClr val="000000"/>
                </a:solidFill>
                <a:latin typeface="PT Sans"/>
              </a:rPr>
              <a:t> </a:t>
            </a:r>
            <a:r>
              <a:rPr lang="en-US" sz="2393" dirty="0" err="1">
                <a:solidFill>
                  <a:srgbClr val="000000"/>
                </a:solidFill>
                <a:latin typeface="PT Sans"/>
              </a:rPr>
              <a:t>dựng</a:t>
            </a:r>
            <a:r>
              <a:rPr lang="en-US" sz="2393" dirty="0">
                <a:solidFill>
                  <a:srgbClr val="000000"/>
                </a:solidFill>
                <a:latin typeface="PT Sans"/>
              </a:rPr>
              <a:t> </a:t>
            </a:r>
            <a:r>
              <a:rPr lang="en-US" sz="2393" dirty="0" err="1">
                <a:solidFill>
                  <a:srgbClr val="000000"/>
                </a:solidFill>
                <a:latin typeface="PT Sans"/>
              </a:rPr>
              <a:t>giao</a:t>
            </a:r>
            <a:r>
              <a:rPr lang="en-US" sz="2393" dirty="0">
                <a:solidFill>
                  <a:srgbClr val="000000"/>
                </a:solidFill>
                <a:latin typeface="PT Sans"/>
              </a:rPr>
              <a:t> </a:t>
            </a:r>
            <a:r>
              <a:rPr lang="en-US" sz="2393" dirty="0" err="1">
                <a:solidFill>
                  <a:srgbClr val="000000"/>
                </a:solidFill>
                <a:latin typeface="PT Sans"/>
              </a:rPr>
              <a:t>diện</a:t>
            </a:r>
            <a:r>
              <a:rPr lang="en-US" sz="2393" dirty="0">
                <a:solidFill>
                  <a:srgbClr val="000000"/>
                </a:solidFill>
                <a:latin typeface="PT Sans"/>
              </a:rPr>
              <a:t> </a:t>
            </a:r>
            <a:r>
              <a:rPr lang="en-US" sz="2393" dirty="0" err="1">
                <a:solidFill>
                  <a:srgbClr val="000000"/>
                </a:solidFill>
                <a:latin typeface="PT Sans"/>
              </a:rPr>
              <a:t>chính</a:t>
            </a:r>
            <a:r>
              <a:rPr lang="en-US" sz="2393" dirty="0">
                <a:solidFill>
                  <a:srgbClr val="000000"/>
                </a:solidFill>
                <a:latin typeface="PT Sans"/>
              </a:rPr>
              <a:t>.</a:t>
            </a:r>
          </a:p>
          <a:p>
            <a:pPr>
              <a:lnSpc>
                <a:spcPts val="3350"/>
              </a:lnSpc>
            </a:pPr>
            <a:r>
              <a:rPr lang="en-US" sz="2393" dirty="0">
                <a:solidFill>
                  <a:srgbClr val="000000"/>
                </a:solidFill>
                <a:latin typeface="PT Sans"/>
              </a:rPr>
              <a:t>         4.3 Module </a:t>
            </a:r>
            <a:r>
              <a:rPr lang="en-US" sz="2393" dirty="0" err="1">
                <a:solidFill>
                  <a:srgbClr val="000000"/>
                </a:solidFill>
                <a:latin typeface="PT Sans"/>
              </a:rPr>
              <a:t>tài</a:t>
            </a:r>
            <a:r>
              <a:rPr lang="en-US" sz="2393" dirty="0">
                <a:solidFill>
                  <a:srgbClr val="000000"/>
                </a:solidFill>
                <a:latin typeface="PT Sans"/>
              </a:rPr>
              <a:t> </a:t>
            </a:r>
            <a:r>
              <a:rPr lang="en-US" sz="2393" dirty="0" err="1">
                <a:solidFill>
                  <a:srgbClr val="000000"/>
                </a:solidFill>
                <a:latin typeface="PT Sans"/>
              </a:rPr>
              <a:t>khoản</a:t>
            </a:r>
            <a:r>
              <a:rPr lang="en-US" sz="2393" dirty="0">
                <a:solidFill>
                  <a:srgbClr val="000000"/>
                </a:solidFill>
                <a:latin typeface="PT Sans"/>
              </a:rPr>
              <a:t>.</a:t>
            </a:r>
          </a:p>
          <a:p>
            <a:pPr>
              <a:lnSpc>
                <a:spcPts val="3350"/>
              </a:lnSpc>
            </a:pPr>
            <a:r>
              <a:rPr lang="en-US" sz="2393" dirty="0">
                <a:solidFill>
                  <a:srgbClr val="000000"/>
                </a:solidFill>
                <a:latin typeface="PT Sans"/>
              </a:rPr>
              <a:t>         4.4 Module QL </a:t>
            </a:r>
            <a:r>
              <a:rPr lang="en-US" sz="2393" dirty="0" err="1">
                <a:solidFill>
                  <a:srgbClr val="000000"/>
                </a:solidFill>
                <a:latin typeface="PT Sans"/>
              </a:rPr>
              <a:t>người</a:t>
            </a:r>
            <a:r>
              <a:rPr lang="en-US" sz="2393" dirty="0">
                <a:solidFill>
                  <a:srgbClr val="000000"/>
                </a:solidFill>
                <a:latin typeface="PT Sans"/>
              </a:rPr>
              <a:t> </a:t>
            </a:r>
            <a:r>
              <a:rPr lang="en-US" sz="2393" dirty="0" err="1">
                <a:solidFill>
                  <a:srgbClr val="000000"/>
                </a:solidFill>
                <a:latin typeface="PT Sans"/>
              </a:rPr>
              <a:t>dùng</a:t>
            </a:r>
            <a:r>
              <a:rPr lang="en-US" sz="2393" dirty="0">
                <a:solidFill>
                  <a:srgbClr val="000000"/>
                </a:solidFill>
                <a:latin typeface="PT Sans"/>
              </a:rPr>
              <a:t>.</a:t>
            </a:r>
          </a:p>
          <a:p>
            <a:pPr>
              <a:lnSpc>
                <a:spcPts val="3350"/>
              </a:lnSpc>
            </a:pPr>
            <a:r>
              <a:rPr lang="en-US" sz="2393" dirty="0">
                <a:solidFill>
                  <a:srgbClr val="000000"/>
                </a:solidFill>
                <a:latin typeface="PT Sans"/>
              </a:rPr>
              <a:t>         4.5 Module QL </a:t>
            </a:r>
            <a:r>
              <a:rPr lang="en-US" sz="2393" dirty="0" err="1">
                <a:solidFill>
                  <a:srgbClr val="000000"/>
                </a:solidFill>
                <a:latin typeface="PT Sans"/>
              </a:rPr>
              <a:t>bài</a:t>
            </a:r>
            <a:r>
              <a:rPr lang="en-US" sz="2393" dirty="0">
                <a:solidFill>
                  <a:srgbClr val="000000"/>
                </a:solidFill>
                <a:latin typeface="PT Sans"/>
              </a:rPr>
              <a:t> </a:t>
            </a:r>
            <a:r>
              <a:rPr lang="en-US" sz="2393" dirty="0" err="1">
                <a:solidFill>
                  <a:srgbClr val="000000"/>
                </a:solidFill>
                <a:latin typeface="PT Sans"/>
              </a:rPr>
              <a:t>viết</a:t>
            </a:r>
            <a:r>
              <a:rPr lang="en-US" sz="2393" dirty="0">
                <a:solidFill>
                  <a:srgbClr val="000000"/>
                </a:solidFill>
                <a:latin typeface="PT Sans"/>
              </a:rPr>
              <a:t>.</a:t>
            </a:r>
          </a:p>
          <a:p>
            <a:pPr>
              <a:lnSpc>
                <a:spcPts val="3350"/>
              </a:lnSpc>
            </a:pPr>
            <a:r>
              <a:rPr lang="en-US" sz="2393" dirty="0">
                <a:solidFill>
                  <a:srgbClr val="000000"/>
                </a:solidFill>
                <a:latin typeface="PT Sans"/>
              </a:rPr>
              <a:t>         4.6 Module QL </a:t>
            </a:r>
            <a:r>
              <a:rPr lang="en-US" sz="2393" dirty="0" err="1">
                <a:solidFill>
                  <a:srgbClr val="000000"/>
                </a:solidFill>
                <a:latin typeface="PT Sans"/>
              </a:rPr>
              <a:t>chủ</a:t>
            </a:r>
            <a:r>
              <a:rPr lang="en-US" sz="2393" dirty="0">
                <a:solidFill>
                  <a:srgbClr val="000000"/>
                </a:solidFill>
                <a:latin typeface="PT Sans"/>
              </a:rPr>
              <a:t> </a:t>
            </a:r>
            <a:r>
              <a:rPr lang="en-US" sz="2393" dirty="0" err="1">
                <a:solidFill>
                  <a:srgbClr val="000000"/>
                </a:solidFill>
                <a:latin typeface="PT Sans"/>
              </a:rPr>
              <a:t>đề</a:t>
            </a:r>
            <a:r>
              <a:rPr lang="en-US" sz="2393" dirty="0">
                <a:solidFill>
                  <a:srgbClr val="000000"/>
                </a:solidFill>
                <a:latin typeface="PT Sans"/>
              </a:rPr>
              <a:t>.</a:t>
            </a:r>
          </a:p>
          <a:p>
            <a:pPr>
              <a:lnSpc>
                <a:spcPts val="3350"/>
              </a:lnSpc>
            </a:pPr>
            <a:r>
              <a:rPr lang="en-US" sz="2393" dirty="0">
                <a:solidFill>
                  <a:srgbClr val="000000"/>
                </a:solidFill>
                <a:latin typeface="PT Sans"/>
              </a:rPr>
              <a:t>         4.7. Module </a:t>
            </a:r>
            <a:r>
              <a:rPr lang="en-US" sz="2393" dirty="0" err="1">
                <a:solidFill>
                  <a:srgbClr val="000000"/>
                </a:solidFill>
                <a:latin typeface="PT Sans"/>
              </a:rPr>
              <a:t>tìm</a:t>
            </a:r>
            <a:r>
              <a:rPr lang="en-US" sz="2393" dirty="0">
                <a:solidFill>
                  <a:srgbClr val="000000"/>
                </a:solidFill>
                <a:latin typeface="PT Sans"/>
              </a:rPr>
              <a:t> </a:t>
            </a:r>
            <a:r>
              <a:rPr lang="en-US" sz="2393" dirty="0" err="1">
                <a:solidFill>
                  <a:srgbClr val="000000"/>
                </a:solidFill>
                <a:latin typeface="PT Sans"/>
              </a:rPr>
              <a:t>kiếm</a:t>
            </a:r>
            <a:r>
              <a:rPr lang="en-US" sz="2393" dirty="0">
                <a:solidFill>
                  <a:srgbClr val="000000"/>
                </a:solidFill>
                <a:latin typeface="PT Sans"/>
              </a:rPr>
              <a:t>.</a:t>
            </a:r>
          </a:p>
          <a:p>
            <a:pPr>
              <a:lnSpc>
                <a:spcPts val="3350"/>
              </a:lnSpc>
            </a:pPr>
            <a:r>
              <a:rPr lang="en-US" sz="2393" dirty="0">
                <a:solidFill>
                  <a:srgbClr val="000000"/>
                </a:solidFill>
                <a:latin typeface="PT Sans"/>
              </a:rPr>
              <a:t>5.0 </a:t>
            </a:r>
            <a:r>
              <a:rPr lang="en-US" sz="2393" dirty="0" err="1">
                <a:solidFill>
                  <a:srgbClr val="000000"/>
                </a:solidFill>
                <a:latin typeface="PT Sans"/>
              </a:rPr>
              <a:t>Kiểm</a:t>
            </a:r>
            <a:r>
              <a:rPr lang="en-US" sz="2393" dirty="0">
                <a:solidFill>
                  <a:srgbClr val="000000"/>
                </a:solidFill>
                <a:latin typeface="PT Sans"/>
              </a:rPr>
              <a:t> </a:t>
            </a:r>
            <a:r>
              <a:rPr lang="en-US" sz="2393" dirty="0" err="1">
                <a:solidFill>
                  <a:srgbClr val="000000"/>
                </a:solidFill>
                <a:latin typeface="PT Sans"/>
              </a:rPr>
              <a:t>thử</a:t>
            </a:r>
            <a:r>
              <a:rPr lang="en-US" sz="2393" dirty="0">
                <a:solidFill>
                  <a:srgbClr val="000000"/>
                </a:solidFill>
                <a:latin typeface="PT Sans"/>
              </a:rPr>
              <a:t> - </a:t>
            </a:r>
            <a:r>
              <a:rPr lang="en-US" sz="2393" dirty="0" err="1">
                <a:solidFill>
                  <a:srgbClr val="000000"/>
                </a:solidFill>
                <a:latin typeface="PT Sans"/>
              </a:rPr>
              <a:t>báo</a:t>
            </a:r>
            <a:r>
              <a:rPr lang="en-US" sz="2393" dirty="0">
                <a:solidFill>
                  <a:srgbClr val="000000"/>
                </a:solidFill>
                <a:latin typeface="PT Sans"/>
              </a:rPr>
              <a:t> </a:t>
            </a:r>
            <a:r>
              <a:rPr lang="en-US" sz="2393" dirty="0" err="1">
                <a:solidFill>
                  <a:srgbClr val="000000"/>
                </a:solidFill>
                <a:latin typeface="PT Sans"/>
              </a:rPr>
              <a:t>cáo</a:t>
            </a:r>
            <a:endParaRPr lang="en-US" sz="2393" dirty="0">
              <a:solidFill>
                <a:srgbClr val="000000"/>
              </a:solidFill>
              <a:latin typeface="PT Sans"/>
            </a:endParaRPr>
          </a:p>
          <a:p>
            <a:pPr>
              <a:lnSpc>
                <a:spcPts val="3350"/>
              </a:lnSpc>
            </a:pPr>
            <a:r>
              <a:rPr lang="en-US" sz="2393" dirty="0">
                <a:solidFill>
                  <a:srgbClr val="000000"/>
                </a:solidFill>
                <a:latin typeface="PT Sans"/>
              </a:rPr>
              <a:t>         5.1 </a:t>
            </a:r>
            <a:r>
              <a:rPr lang="en-US" sz="2393" dirty="0" err="1">
                <a:solidFill>
                  <a:srgbClr val="000000"/>
                </a:solidFill>
                <a:latin typeface="PT Sans"/>
              </a:rPr>
              <a:t>Kiểm</a:t>
            </a:r>
            <a:r>
              <a:rPr lang="en-US" sz="2393" dirty="0">
                <a:solidFill>
                  <a:srgbClr val="000000"/>
                </a:solidFill>
                <a:latin typeface="PT Sans"/>
              </a:rPr>
              <a:t> </a:t>
            </a:r>
            <a:r>
              <a:rPr lang="en-US" sz="2393" dirty="0" err="1">
                <a:solidFill>
                  <a:srgbClr val="000000"/>
                </a:solidFill>
                <a:latin typeface="PT Sans"/>
              </a:rPr>
              <a:t>thử</a:t>
            </a:r>
            <a:r>
              <a:rPr lang="en-US" sz="2393" dirty="0">
                <a:solidFill>
                  <a:srgbClr val="000000"/>
                </a:solidFill>
                <a:latin typeface="PT Sans"/>
              </a:rPr>
              <a:t> </a:t>
            </a:r>
            <a:r>
              <a:rPr lang="en-US" sz="2393" dirty="0" err="1">
                <a:solidFill>
                  <a:srgbClr val="000000"/>
                </a:solidFill>
                <a:latin typeface="PT Sans"/>
              </a:rPr>
              <a:t>đơn</a:t>
            </a:r>
            <a:r>
              <a:rPr lang="en-US" sz="2393" dirty="0">
                <a:solidFill>
                  <a:srgbClr val="000000"/>
                </a:solidFill>
                <a:latin typeface="PT Sans"/>
              </a:rPr>
              <a:t> </a:t>
            </a:r>
            <a:r>
              <a:rPr lang="en-US" sz="2393" dirty="0" err="1">
                <a:solidFill>
                  <a:srgbClr val="000000"/>
                </a:solidFill>
                <a:latin typeface="PT Sans"/>
              </a:rPr>
              <a:t>vị</a:t>
            </a:r>
            <a:r>
              <a:rPr lang="en-US" sz="2393" dirty="0">
                <a:solidFill>
                  <a:srgbClr val="000000"/>
                </a:solidFill>
                <a:latin typeface="PT Sans"/>
              </a:rPr>
              <a:t>.</a:t>
            </a:r>
          </a:p>
          <a:p>
            <a:pPr>
              <a:lnSpc>
                <a:spcPts val="3350"/>
              </a:lnSpc>
            </a:pPr>
            <a:r>
              <a:rPr lang="en-US" sz="2393" dirty="0">
                <a:solidFill>
                  <a:srgbClr val="000000"/>
                </a:solidFill>
                <a:latin typeface="PT Sans"/>
              </a:rPr>
              <a:t>         5.2 </a:t>
            </a:r>
            <a:r>
              <a:rPr lang="en-US" sz="2393" dirty="0" err="1">
                <a:solidFill>
                  <a:srgbClr val="000000"/>
                </a:solidFill>
                <a:latin typeface="PT Sans"/>
              </a:rPr>
              <a:t>Kiểm</a:t>
            </a:r>
            <a:r>
              <a:rPr lang="en-US" sz="2393" dirty="0">
                <a:solidFill>
                  <a:srgbClr val="000000"/>
                </a:solidFill>
                <a:latin typeface="PT Sans"/>
              </a:rPr>
              <a:t> </a:t>
            </a:r>
            <a:r>
              <a:rPr lang="en-US" sz="2393" dirty="0" err="1">
                <a:solidFill>
                  <a:srgbClr val="000000"/>
                </a:solidFill>
                <a:latin typeface="PT Sans"/>
              </a:rPr>
              <a:t>thử</a:t>
            </a:r>
            <a:r>
              <a:rPr lang="en-US" sz="2393" dirty="0">
                <a:solidFill>
                  <a:srgbClr val="000000"/>
                </a:solidFill>
                <a:latin typeface="PT Sans"/>
              </a:rPr>
              <a:t> </a:t>
            </a:r>
            <a:r>
              <a:rPr lang="en-US" sz="2393" dirty="0" err="1">
                <a:solidFill>
                  <a:srgbClr val="000000"/>
                </a:solidFill>
                <a:latin typeface="PT Sans"/>
              </a:rPr>
              <a:t>chức</a:t>
            </a:r>
            <a:r>
              <a:rPr lang="en-US" sz="2393" dirty="0">
                <a:solidFill>
                  <a:srgbClr val="000000"/>
                </a:solidFill>
                <a:latin typeface="PT Sans"/>
              </a:rPr>
              <a:t> </a:t>
            </a:r>
            <a:r>
              <a:rPr lang="en-US" sz="2393" dirty="0" err="1">
                <a:solidFill>
                  <a:srgbClr val="000000"/>
                </a:solidFill>
                <a:latin typeface="PT Sans"/>
              </a:rPr>
              <a:t>năng</a:t>
            </a:r>
            <a:r>
              <a:rPr lang="en-US" sz="2393" dirty="0">
                <a:solidFill>
                  <a:srgbClr val="000000"/>
                </a:solidFill>
                <a:latin typeface="PT Sans"/>
              </a:rPr>
              <a:t>.</a:t>
            </a:r>
          </a:p>
          <a:p>
            <a:pPr>
              <a:lnSpc>
                <a:spcPts val="3350"/>
              </a:lnSpc>
            </a:pPr>
            <a:r>
              <a:rPr lang="en-US" sz="2393" dirty="0">
                <a:solidFill>
                  <a:srgbClr val="000000"/>
                </a:solidFill>
                <a:latin typeface="PT Sans"/>
              </a:rPr>
              <a:t>         5.3 </a:t>
            </a:r>
            <a:r>
              <a:rPr lang="en-US" sz="2393" dirty="0" err="1">
                <a:solidFill>
                  <a:srgbClr val="000000"/>
                </a:solidFill>
                <a:latin typeface="PT Sans"/>
              </a:rPr>
              <a:t>Kiểm</a:t>
            </a:r>
            <a:r>
              <a:rPr lang="en-US" sz="2393" dirty="0">
                <a:solidFill>
                  <a:srgbClr val="000000"/>
                </a:solidFill>
                <a:latin typeface="PT Sans"/>
              </a:rPr>
              <a:t> </a:t>
            </a:r>
            <a:r>
              <a:rPr lang="en-US" sz="2393" dirty="0" err="1">
                <a:solidFill>
                  <a:srgbClr val="000000"/>
                </a:solidFill>
                <a:latin typeface="PT Sans"/>
              </a:rPr>
              <a:t>thử</a:t>
            </a:r>
            <a:r>
              <a:rPr lang="en-US" sz="2393" dirty="0">
                <a:solidFill>
                  <a:srgbClr val="000000"/>
                </a:solidFill>
                <a:latin typeface="PT Sans"/>
              </a:rPr>
              <a:t> </a:t>
            </a:r>
            <a:r>
              <a:rPr lang="en-US" sz="2393" dirty="0" err="1">
                <a:solidFill>
                  <a:srgbClr val="000000"/>
                </a:solidFill>
                <a:latin typeface="PT Sans"/>
              </a:rPr>
              <a:t>tích</a:t>
            </a:r>
            <a:r>
              <a:rPr lang="en-US" sz="2393" dirty="0">
                <a:solidFill>
                  <a:srgbClr val="000000"/>
                </a:solidFill>
                <a:latin typeface="PT Sans"/>
              </a:rPr>
              <a:t> </a:t>
            </a:r>
            <a:r>
              <a:rPr lang="en-US" sz="2393" dirty="0" err="1">
                <a:solidFill>
                  <a:srgbClr val="000000"/>
                </a:solidFill>
                <a:latin typeface="PT Sans"/>
              </a:rPr>
              <a:t>hợp</a:t>
            </a:r>
            <a:r>
              <a:rPr lang="en-US" sz="2393" dirty="0">
                <a:solidFill>
                  <a:srgbClr val="000000"/>
                </a:solidFill>
                <a:latin typeface="PT Sans"/>
              </a:rPr>
              <a:t>.</a:t>
            </a:r>
          </a:p>
          <a:p>
            <a:pPr>
              <a:lnSpc>
                <a:spcPts val="3350"/>
              </a:lnSpc>
            </a:pPr>
            <a:r>
              <a:rPr lang="en-US" sz="2393" dirty="0">
                <a:solidFill>
                  <a:srgbClr val="000000"/>
                </a:solidFill>
                <a:latin typeface="PT Sans"/>
              </a:rPr>
              <a:t>        5.4 </a:t>
            </a:r>
            <a:r>
              <a:rPr lang="en-US" sz="2393" dirty="0" err="1">
                <a:solidFill>
                  <a:srgbClr val="000000"/>
                </a:solidFill>
                <a:latin typeface="PT Sans"/>
              </a:rPr>
              <a:t>Kiểm</a:t>
            </a:r>
            <a:r>
              <a:rPr lang="en-US" sz="2393" dirty="0">
                <a:solidFill>
                  <a:srgbClr val="000000"/>
                </a:solidFill>
                <a:latin typeface="PT Sans"/>
              </a:rPr>
              <a:t> </a:t>
            </a:r>
            <a:r>
              <a:rPr lang="en-US" sz="2393" dirty="0" err="1">
                <a:solidFill>
                  <a:srgbClr val="000000"/>
                </a:solidFill>
                <a:latin typeface="PT Sans"/>
              </a:rPr>
              <a:t>thử</a:t>
            </a:r>
            <a:r>
              <a:rPr lang="en-US" sz="2393" dirty="0">
                <a:solidFill>
                  <a:srgbClr val="000000"/>
                </a:solidFill>
                <a:latin typeface="PT Sans"/>
              </a:rPr>
              <a:t> </a:t>
            </a:r>
            <a:r>
              <a:rPr lang="en-US" sz="2393" dirty="0" err="1">
                <a:solidFill>
                  <a:srgbClr val="000000"/>
                </a:solidFill>
                <a:latin typeface="PT Sans"/>
              </a:rPr>
              <a:t>chấp</a:t>
            </a:r>
            <a:r>
              <a:rPr lang="en-US" sz="2393" dirty="0">
                <a:solidFill>
                  <a:srgbClr val="000000"/>
                </a:solidFill>
                <a:latin typeface="PT Sans"/>
              </a:rPr>
              <a:t> </a:t>
            </a:r>
            <a:r>
              <a:rPr lang="en-US" sz="2393" dirty="0" err="1">
                <a:solidFill>
                  <a:srgbClr val="000000"/>
                </a:solidFill>
                <a:latin typeface="PT Sans"/>
              </a:rPr>
              <a:t>nhận</a:t>
            </a:r>
            <a:r>
              <a:rPr lang="en-US" sz="2393" dirty="0">
                <a:solidFill>
                  <a:srgbClr val="000000"/>
                </a:solidFill>
                <a:latin typeface="PT Sans"/>
              </a:rPr>
              <a:t>.</a:t>
            </a:r>
          </a:p>
          <a:p>
            <a:pPr>
              <a:lnSpc>
                <a:spcPts val="3350"/>
              </a:lnSpc>
            </a:pPr>
            <a:r>
              <a:rPr lang="en-US" sz="2393" dirty="0">
                <a:solidFill>
                  <a:srgbClr val="000000"/>
                </a:solidFill>
                <a:latin typeface="PT Sans"/>
              </a:rPr>
              <a:t>6.0 </a:t>
            </a:r>
            <a:r>
              <a:rPr lang="en-US" sz="2393" dirty="0" err="1">
                <a:solidFill>
                  <a:srgbClr val="000000"/>
                </a:solidFill>
                <a:latin typeface="PT Sans"/>
              </a:rPr>
              <a:t>Phát</a:t>
            </a:r>
            <a:r>
              <a:rPr lang="en-US" sz="2393" dirty="0">
                <a:solidFill>
                  <a:srgbClr val="000000"/>
                </a:solidFill>
                <a:latin typeface="PT Sans"/>
              </a:rPr>
              <a:t> </a:t>
            </a:r>
            <a:r>
              <a:rPr lang="en-US" sz="2393" dirty="0" err="1">
                <a:solidFill>
                  <a:srgbClr val="000000"/>
                </a:solidFill>
                <a:latin typeface="PT Sans"/>
              </a:rPr>
              <a:t>hành</a:t>
            </a:r>
            <a:r>
              <a:rPr lang="en-US" sz="2393" dirty="0">
                <a:solidFill>
                  <a:srgbClr val="000000"/>
                </a:solidFill>
                <a:latin typeface="PT Sans"/>
              </a:rPr>
              <a:t> </a:t>
            </a:r>
            <a:r>
              <a:rPr lang="en-US" sz="2393" dirty="0" err="1">
                <a:solidFill>
                  <a:srgbClr val="000000"/>
                </a:solidFill>
                <a:latin typeface="PT Sans"/>
              </a:rPr>
              <a:t>sản</a:t>
            </a:r>
            <a:r>
              <a:rPr lang="en-US" sz="2393" dirty="0">
                <a:solidFill>
                  <a:srgbClr val="000000"/>
                </a:solidFill>
                <a:latin typeface="PT Sans"/>
              </a:rPr>
              <a:t> </a:t>
            </a:r>
            <a:r>
              <a:rPr lang="en-US" sz="2393" dirty="0" err="1">
                <a:solidFill>
                  <a:srgbClr val="000000"/>
                </a:solidFill>
                <a:latin typeface="PT Sans"/>
              </a:rPr>
              <a:t>phẩm</a:t>
            </a:r>
            <a:r>
              <a:rPr lang="en-US" sz="2393" dirty="0">
                <a:solidFill>
                  <a:srgbClr val="000000"/>
                </a:solidFill>
                <a:latin typeface="PT Sans"/>
              </a:rPr>
              <a:t>.</a:t>
            </a:r>
          </a:p>
          <a:p>
            <a:pPr>
              <a:lnSpc>
                <a:spcPts val="3350"/>
              </a:lnSpc>
            </a:pPr>
            <a:r>
              <a:rPr lang="en-US" sz="2393" dirty="0">
                <a:solidFill>
                  <a:srgbClr val="000000"/>
                </a:solidFill>
                <a:latin typeface="PT Sans"/>
              </a:rPr>
              <a:t>6.1 </a:t>
            </a:r>
            <a:r>
              <a:rPr lang="en-US" sz="2393" dirty="0" err="1">
                <a:solidFill>
                  <a:srgbClr val="000000"/>
                </a:solidFill>
                <a:latin typeface="PT Sans"/>
              </a:rPr>
              <a:t>Xây</a:t>
            </a:r>
            <a:r>
              <a:rPr lang="en-US" sz="2393" dirty="0">
                <a:solidFill>
                  <a:srgbClr val="000000"/>
                </a:solidFill>
                <a:latin typeface="PT Sans"/>
              </a:rPr>
              <a:t> </a:t>
            </a:r>
            <a:r>
              <a:rPr lang="en-US" sz="2393" dirty="0" err="1">
                <a:solidFill>
                  <a:srgbClr val="000000"/>
                </a:solidFill>
                <a:latin typeface="PT Sans"/>
              </a:rPr>
              <a:t>dựng</a:t>
            </a:r>
            <a:r>
              <a:rPr lang="en-US" sz="2393" dirty="0">
                <a:solidFill>
                  <a:srgbClr val="000000"/>
                </a:solidFill>
                <a:latin typeface="PT Sans"/>
              </a:rPr>
              <a:t> </a:t>
            </a:r>
            <a:r>
              <a:rPr lang="en-US" sz="2393" dirty="0" err="1">
                <a:solidFill>
                  <a:srgbClr val="000000"/>
                </a:solidFill>
                <a:latin typeface="PT Sans"/>
              </a:rPr>
              <a:t>tài</a:t>
            </a:r>
            <a:r>
              <a:rPr lang="en-US" sz="2393" dirty="0">
                <a:solidFill>
                  <a:srgbClr val="000000"/>
                </a:solidFill>
                <a:latin typeface="PT Sans"/>
              </a:rPr>
              <a:t> </a:t>
            </a:r>
            <a:r>
              <a:rPr lang="en-US" sz="2393" dirty="0" err="1">
                <a:solidFill>
                  <a:srgbClr val="000000"/>
                </a:solidFill>
                <a:latin typeface="PT Sans"/>
              </a:rPr>
              <a:t>liệu</a:t>
            </a:r>
            <a:r>
              <a:rPr lang="en-US" sz="2393" dirty="0">
                <a:solidFill>
                  <a:srgbClr val="000000"/>
                </a:solidFill>
                <a:latin typeface="PT Sans"/>
              </a:rPr>
              <a:t>.</a:t>
            </a:r>
          </a:p>
          <a:p>
            <a:pPr>
              <a:lnSpc>
                <a:spcPts val="3350"/>
              </a:lnSpc>
            </a:pPr>
            <a:r>
              <a:rPr lang="en-US" sz="2393" dirty="0">
                <a:solidFill>
                  <a:srgbClr val="000000"/>
                </a:solidFill>
                <a:latin typeface="PT Sans"/>
              </a:rPr>
              <a:t>6.2 </a:t>
            </a:r>
            <a:r>
              <a:rPr lang="en-US" sz="2393" dirty="0" err="1">
                <a:solidFill>
                  <a:srgbClr val="000000"/>
                </a:solidFill>
                <a:latin typeface="PT Sans"/>
              </a:rPr>
              <a:t>Báo</a:t>
            </a:r>
            <a:r>
              <a:rPr lang="en-US" sz="2393" dirty="0">
                <a:solidFill>
                  <a:srgbClr val="000000"/>
                </a:solidFill>
                <a:latin typeface="PT Sans"/>
              </a:rPr>
              <a:t> </a:t>
            </a:r>
            <a:r>
              <a:rPr lang="en-US" sz="2393" dirty="0" err="1">
                <a:solidFill>
                  <a:srgbClr val="000000"/>
                </a:solidFill>
                <a:latin typeface="PT Sans"/>
              </a:rPr>
              <a:t>cáo</a:t>
            </a:r>
            <a:r>
              <a:rPr lang="en-US" sz="2393" dirty="0">
                <a:solidFill>
                  <a:srgbClr val="000000"/>
                </a:solidFill>
                <a:latin typeface="PT Sans"/>
              </a:rPr>
              <a:t>.</a:t>
            </a:r>
          </a:p>
          <a:p>
            <a:pPr>
              <a:lnSpc>
                <a:spcPts val="3432"/>
              </a:lnSpc>
            </a:pPr>
            <a:endParaRPr lang="en-US" sz="2393" dirty="0">
              <a:solidFill>
                <a:srgbClr val="000000"/>
              </a:solidFill>
              <a:latin typeface="PT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039505" y="-3463130"/>
            <a:ext cx="9633366" cy="963336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4" name="Group 4"/>
          <p:cNvGrpSpPr/>
          <p:nvPr/>
        </p:nvGrpSpPr>
        <p:grpSpPr>
          <a:xfrm>
            <a:off x="4486526" y="2870379"/>
            <a:ext cx="11695965" cy="6951245"/>
            <a:chOff x="0" y="0"/>
            <a:chExt cx="10684328" cy="6350000"/>
          </a:xfrm>
        </p:grpSpPr>
        <p:sp>
          <p:nvSpPr>
            <p:cNvPr id="5" name="Freeform 5"/>
            <p:cNvSpPr/>
            <p:nvPr/>
          </p:nvSpPr>
          <p:spPr>
            <a:xfrm>
              <a:off x="0" y="0"/>
              <a:ext cx="10684328" cy="6351270"/>
            </a:xfrm>
            <a:custGeom>
              <a:avLst/>
              <a:gdLst/>
              <a:ahLst/>
              <a:cxnLst/>
              <a:rect l="l" t="t" r="r" b="b"/>
              <a:pathLst>
                <a:path w="10684328" h="6351270">
                  <a:moveTo>
                    <a:pt x="0" y="5955030"/>
                  </a:moveTo>
                  <a:lnTo>
                    <a:pt x="0" y="394970"/>
                  </a:lnTo>
                  <a:cubicBezTo>
                    <a:pt x="0" y="176530"/>
                    <a:pt x="297024" y="0"/>
                    <a:pt x="664565" y="0"/>
                  </a:cubicBezTo>
                  <a:lnTo>
                    <a:pt x="10021900" y="0"/>
                  </a:lnTo>
                  <a:cubicBezTo>
                    <a:pt x="10387304" y="0"/>
                    <a:pt x="10684328" y="176530"/>
                    <a:pt x="10684328" y="394970"/>
                  </a:cubicBezTo>
                  <a:lnTo>
                    <a:pt x="10684328" y="5956300"/>
                  </a:lnTo>
                  <a:cubicBezTo>
                    <a:pt x="10684328" y="6174740"/>
                    <a:pt x="10387304" y="6351270"/>
                    <a:pt x="10019763" y="6351270"/>
                  </a:cubicBezTo>
                  <a:lnTo>
                    <a:pt x="664565" y="6351270"/>
                  </a:lnTo>
                  <a:cubicBezTo>
                    <a:pt x="297024" y="6350000"/>
                    <a:pt x="0" y="6173470"/>
                    <a:pt x="0" y="5955030"/>
                  </a:cubicBezTo>
                  <a:close/>
                </a:path>
              </a:pathLst>
            </a:custGeom>
            <a:blipFill>
              <a:blip r:embed="rId2"/>
              <a:stretch>
                <a:fillRect t="-252" b="-252"/>
              </a:stretch>
            </a:blipFill>
          </p:spPr>
          <p:txBody>
            <a:bodyPr/>
            <a:lstStyle/>
            <a:p>
              <a:endParaRPr lang="en-US"/>
            </a:p>
          </p:txBody>
        </p:sp>
      </p:grpSp>
      <p:sp>
        <p:nvSpPr>
          <p:cNvPr id="6" name="Freeform 6"/>
          <p:cNvSpPr/>
          <p:nvPr/>
        </p:nvSpPr>
        <p:spPr>
          <a:xfrm rot="-10800000">
            <a:off x="16035475" y="857864"/>
            <a:ext cx="1261382" cy="315345"/>
          </a:xfrm>
          <a:custGeom>
            <a:avLst/>
            <a:gdLst/>
            <a:ahLst/>
            <a:cxnLst/>
            <a:rect l="l" t="t" r="r" b="b"/>
            <a:pathLst>
              <a:path w="1261382" h="315345">
                <a:moveTo>
                  <a:pt x="0" y="0"/>
                </a:moveTo>
                <a:lnTo>
                  <a:pt x="1261382" y="0"/>
                </a:lnTo>
                <a:lnTo>
                  <a:pt x="1261382" y="315346"/>
                </a:lnTo>
                <a:lnTo>
                  <a:pt x="0" y="315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752327" y="9138287"/>
            <a:ext cx="2020758" cy="2020758"/>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9" name="Freeform 9"/>
          <p:cNvSpPr/>
          <p:nvPr/>
        </p:nvSpPr>
        <p:spPr>
          <a:xfrm rot="-5400000">
            <a:off x="593137" y="8794353"/>
            <a:ext cx="818581" cy="953223"/>
          </a:xfrm>
          <a:custGeom>
            <a:avLst/>
            <a:gdLst/>
            <a:ahLst/>
            <a:cxnLst/>
            <a:rect l="l" t="t" r="r" b="b"/>
            <a:pathLst>
              <a:path w="818581" h="953223">
                <a:moveTo>
                  <a:pt x="0" y="0"/>
                </a:moveTo>
                <a:lnTo>
                  <a:pt x="818581" y="0"/>
                </a:lnTo>
                <a:lnTo>
                  <a:pt x="818581" y="953223"/>
                </a:lnTo>
                <a:lnTo>
                  <a:pt x="0" y="95322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1028700" y="3003729"/>
            <a:ext cx="2516045"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Cấu trúc cây</a:t>
            </a:r>
          </a:p>
        </p:txBody>
      </p:sp>
      <p:sp>
        <p:nvSpPr>
          <p:cNvPr id="11" name="TextBox 11"/>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III: LẬP KẾ HOẠCH</a:t>
            </a:r>
          </a:p>
        </p:txBody>
      </p:sp>
      <p:sp>
        <p:nvSpPr>
          <p:cNvPr id="12" name="TextBox 12"/>
          <p:cNvSpPr txBox="1"/>
          <p:nvPr/>
        </p:nvSpPr>
        <p:spPr>
          <a:xfrm>
            <a:off x="7596040" y="1792007"/>
            <a:ext cx="2918314"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NỘI DUNG</a:t>
            </a:r>
          </a:p>
        </p:txBody>
      </p:sp>
      <p:sp>
        <p:nvSpPr>
          <p:cNvPr id="13" name="TextBox 13"/>
          <p:cNvSpPr txBox="1"/>
          <p:nvPr/>
        </p:nvSpPr>
        <p:spPr>
          <a:xfrm>
            <a:off x="1028700" y="2455144"/>
            <a:ext cx="13134680" cy="627326"/>
          </a:xfrm>
          <a:prstGeom prst="rect">
            <a:avLst/>
          </a:prstGeom>
        </p:spPr>
        <p:txBody>
          <a:bodyPr lIns="0" tIns="0" rIns="0" bIns="0" rtlCol="0" anchor="t">
            <a:spAutoFit/>
          </a:bodyPr>
          <a:lstStyle/>
          <a:p>
            <a:pPr>
              <a:lnSpc>
                <a:spcPts val="2292"/>
              </a:lnSpc>
            </a:pPr>
            <a:r>
              <a:rPr lang="en-US" sz="3526">
                <a:solidFill>
                  <a:srgbClr val="000000"/>
                </a:solidFill>
                <a:latin typeface="Alatsi Bold"/>
              </a:rPr>
              <a:t>CẤU TRÚC PHÂN CHIA CÔNG VIỆC WBS</a:t>
            </a:r>
          </a:p>
          <a:p>
            <a:pPr>
              <a:lnSpc>
                <a:spcPts val="2292"/>
              </a:lnSpc>
            </a:pPr>
            <a:endParaRPr lang="en-US" sz="3526">
              <a:solidFill>
                <a:srgbClr val="000000"/>
              </a:solidFill>
              <a:latin typeface="Alatsi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5741723" y="8056345"/>
            <a:ext cx="4102618" cy="41026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4" name="Group 4"/>
          <p:cNvGrpSpPr>
            <a:grpSpLocks noChangeAspect="1"/>
          </p:cNvGrpSpPr>
          <p:nvPr/>
        </p:nvGrpSpPr>
        <p:grpSpPr>
          <a:xfrm>
            <a:off x="-2072590" y="-2784257"/>
            <a:ext cx="6575118" cy="6575118"/>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6" name="Freeform 6"/>
          <p:cNvSpPr/>
          <p:nvPr/>
        </p:nvSpPr>
        <p:spPr>
          <a:xfrm rot="-5400000">
            <a:off x="469895" y="3604592"/>
            <a:ext cx="1490147" cy="372537"/>
          </a:xfrm>
          <a:custGeom>
            <a:avLst/>
            <a:gdLst/>
            <a:ahLst/>
            <a:cxnLst/>
            <a:rect l="l" t="t" r="r" b="b"/>
            <a:pathLst>
              <a:path w="1490147" h="372537">
                <a:moveTo>
                  <a:pt x="0" y="0"/>
                </a:moveTo>
                <a:lnTo>
                  <a:pt x="1490147" y="0"/>
                </a:lnTo>
                <a:lnTo>
                  <a:pt x="1490147" y="372537"/>
                </a:lnTo>
                <a:lnTo>
                  <a:pt x="0" y="372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a:off x="15432918" y="7431918"/>
            <a:ext cx="1687592" cy="1965172"/>
          </a:xfrm>
          <a:custGeom>
            <a:avLst/>
            <a:gdLst/>
            <a:ahLst/>
            <a:cxnLst/>
            <a:rect l="l" t="t" r="r" b="b"/>
            <a:pathLst>
              <a:path w="1687592" h="1965172">
                <a:moveTo>
                  <a:pt x="0" y="0"/>
                </a:moveTo>
                <a:lnTo>
                  <a:pt x="1687592" y="0"/>
                </a:lnTo>
                <a:lnTo>
                  <a:pt x="1687592" y="1965172"/>
                </a:lnTo>
                <a:lnTo>
                  <a:pt x="0" y="19651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4502527" y="1825454"/>
            <a:ext cx="9376156" cy="774652"/>
          </a:xfrm>
          <a:prstGeom prst="rect">
            <a:avLst/>
          </a:prstGeom>
        </p:spPr>
        <p:txBody>
          <a:bodyPr lIns="0" tIns="0" rIns="0" bIns="0" rtlCol="0" anchor="t">
            <a:spAutoFit/>
          </a:bodyPr>
          <a:lstStyle/>
          <a:p>
            <a:pPr algn="ctr">
              <a:lnSpc>
                <a:spcPts val="5783"/>
              </a:lnSpc>
            </a:pPr>
            <a:r>
              <a:rPr lang="en-US" sz="6152">
                <a:solidFill>
                  <a:srgbClr val="000000"/>
                </a:solidFill>
                <a:latin typeface="Alatsi"/>
              </a:rPr>
              <a:t>THÀNH VIÊN</a:t>
            </a:r>
          </a:p>
        </p:txBody>
      </p:sp>
      <p:sp>
        <p:nvSpPr>
          <p:cNvPr id="9" name="TextBox 9"/>
          <p:cNvSpPr txBox="1"/>
          <p:nvPr/>
        </p:nvSpPr>
        <p:spPr>
          <a:xfrm>
            <a:off x="4502527" y="3688635"/>
            <a:ext cx="9376156" cy="6598365"/>
          </a:xfrm>
          <a:prstGeom prst="rect">
            <a:avLst/>
          </a:prstGeom>
        </p:spPr>
        <p:txBody>
          <a:bodyPr lIns="0" tIns="0" rIns="0" bIns="0" rtlCol="0" anchor="t">
            <a:spAutoFit/>
          </a:bodyPr>
          <a:lstStyle/>
          <a:p>
            <a:pPr algn="ctr">
              <a:lnSpc>
                <a:spcPts val="3997"/>
              </a:lnSpc>
            </a:pPr>
            <a:r>
              <a:rPr lang="en-US" sz="4252">
                <a:solidFill>
                  <a:srgbClr val="000000"/>
                </a:solidFill>
                <a:latin typeface="Alatsi"/>
              </a:rPr>
              <a:t>NGUYỄN TRÍ KIỆT - DTH205835</a:t>
            </a:r>
          </a:p>
          <a:p>
            <a:pPr algn="ctr">
              <a:lnSpc>
                <a:spcPts val="3997"/>
              </a:lnSpc>
            </a:pPr>
            <a:endParaRPr lang="en-US" sz="4252">
              <a:solidFill>
                <a:srgbClr val="000000"/>
              </a:solidFill>
              <a:latin typeface="Alatsi"/>
            </a:endParaRPr>
          </a:p>
          <a:p>
            <a:pPr algn="ctr">
              <a:lnSpc>
                <a:spcPts val="3997"/>
              </a:lnSpc>
            </a:pPr>
            <a:r>
              <a:rPr lang="en-US" sz="4252">
                <a:solidFill>
                  <a:srgbClr val="000000"/>
                </a:solidFill>
                <a:latin typeface="Alatsi"/>
              </a:rPr>
              <a:t>HỒ PHÚ NGHĨA - DTH205880</a:t>
            </a:r>
          </a:p>
          <a:p>
            <a:pPr algn="ctr">
              <a:lnSpc>
                <a:spcPts val="3997"/>
              </a:lnSpc>
            </a:pPr>
            <a:endParaRPr lang="en-US" sz="4252">
              <a:solidFill>
                <a:srgbClr val="000000"/>
              </a:solidFill>
              <a:latin typeface="Alatsi"/>
            </a:endParaRPr>
          </a:p>
          <a:p>
            <a:pPr algn="ctr">
              <a:lnSpc>
                <a:spcPts val="3997"/>
              </a:lnSpc>
            </a:pPr>
            <a:r>
              <a:rPr lang="en-US" sz="4252">
                <a:solidFill>
                  <a:srgbClr val="000000"/>
                </a:solidFill>
                <a:latin typeface="Alatsi"/>
              </a:rPr>
              <a:t>VÕ NGỌC MẪN NGHI - DTH205878</a:t>
            </a:r>
          </a:p>
          <a:p>
            <a:pPr algn="ctr">
              <a:lnSpc>
                <a:spcPts val="3997"/>
              </a:lnSpc>
            </a:pPr>
            <a:endParaRPr lang="en-US" sz="4252">
              <a:solidFill>
                <a:srgbClr val="000000"/>
              </a:solidFill>
              <a:latin typeface="Alatsi"/>
            </a:endParaRPr>
          </a:p>
          <a:p>
            <a:pPr algn="ctr">
              <a:lnSpc>
                <a:spcPts val="3997"/>
              </a:lnSpc>
            </a:pPr>
            <a:r>
              <a:rPr lang="en-US" sz="4252">
                <a:solidFill>
                  <a:srgbClr val="000000"/>
                </a:solidFill>
                <a:latin typeface="Alatsi"/>
              </a:rPr>
              <a:t>NGUYỄN THỊNGỌC NGA - DTH205870</a:t>
            </a:r>
          </a:p>
          <a:p>
            <a:pPr algn="ctr">
              <a:lnSpc>
                <a:spcPts val="3997"/>
              </a:lnSpc>
            </a:pPr>
            <a:endParaRPr lang="en-US" sz="4252">
              <a:solidFill>
                <a:srgbClr val="000000"/>
              </a:solidFill>
              <a:latin typeface="Alatsi"/>
            </a:endParaRPr>
          </a:p>
          <a:p>
            <a:pPr algn="ctr">
              <a:lnSpc>
                <a:spcPts val="3997"/>
              </a:lnSpc>
            </a:pPr>
            <a:r>
              <a:rPr lang="en-US" sz="4252">
                <a:solidFill>
                  <a:srgbClr val="000000"/>
                </a:solidFill>
                <a:latin typeface="Alatsi"/>
              </a:rPr>
              <a:t>BÙI THỊ NGỌC HÂN - DTH206081 </a:t>
            </a:r>
          </a:p>
          <a:p>
            <a:pPr algn="ctr">
              <a:lnSpc>
                <a:spcPts val="3997"/>
              </a:lnSpc>
            </a:pPr>
            <a:endParaRPr lang="en-US" sz="4252">
              <a:solidFill>
                <a:srgbClr val="000000"/>
              </a:solidFill>
              <a:latin typeface="Alatsi"/>
            </a:endParaRPr>
          </a:p>
          <a:p>
            <a:pPr algn="ctr">
              <a:lnSpc>
                <a:spcPts val="3997"/>
              </a:lnSpc>
            </a:pPr>
            <a:endParaRPr lang="en-US" sz="4252">
              <a:solidFill>
                <a:srgbClr val="000000"/>
              </a:solidFill>
              <a:latin typeface="Alatsi"/>
            </a:endParaRPr>
          </a:p>
          <a:p>
            <a:pPr algn="ctr">
              <a:lnSpc>
                <a:spcPts val="3997"/>
              </a:lnSpc>
            </a:pPr>
            <a:endParaRPr lang="en-US" sz="4252">
              <a:solidFill>
                <a:srgbClr val="000000"/>
              </a:solidFill>
              <a:latin typeface="Alatsi"/>
            </a:endParaRPr>
          </a:p>
          <a:p>
            <a:pPr algn="ctr">
              <a:lnSpc>
                <a:spcPts val="3997"/>
              </a:lnSpc>
            </a:pPr>
            <a:endParaRPr lang="en-US" sz="4252">
              <a:solidFill>
                <a:srgbClr val="000000"/>
              </a:solidFill>
              <a:latin typeface="Alats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46111" y="-999665"/>
            <a:ext cx="3034797" cy="303479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10800000">
            <a:off x="15873456"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163551"/>
            <a:ext cx="1887209" cy="188720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617299" y="8779230"/>
            <a:ext cx="822803" cy="958140"/>
          </a:xfrm>
          <a:custGeom>
            <a:avLst/>
            <a:gdLst/>
            <a:ahLst/>
            <a:cxnLst/>
            <a:rect l="l" t="t" r="r" b="b"/>
            <a:pathLst>
              <a:path w="822803" h="958140">
                <a:moveTo>
                  <a:pt x="0" y="0"/>
                </a:moveTo>
                <a:lnTo>
                  <a:pt x="822802" y="0"/>
                </a:lnTo>
                <a:lnTo>
                  <a:pt x="822802" y="958140"/>
                </a:lnTo>
                <a:lnTo>
                  <a:pt x="0" y="958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6867784" y="279378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4825379" y="7592398"/>
            <a:ext cx="8637243" cy="290829"/>
          </a:xfrm>
          <a:prstGeom prst="rect">
            <a:avLst/>
          </a:prstGeom>
        </p:spPr>
        <p:txBody>
          <a:bodyPr lIns="0" tIns="0" rIns="0" bIns="0" rtlCol="0" anchor="t">
            <a:spAutoFit/>
          </a:bodyPr>
          <a:lstStyle/>
          <a:p>
            <a:pPr>
              <a:lnSpc>
                <a:spcPts val="1819"/>
              </a:lnSpc>
            </a:pPr>
            <a:r>
              <a:rPr lang="en-US" sz="2799">
                <a:solidFill>
                  <a:srgbClr val="000000"/>
                </a:solidFill>
                <a:latin typeface="Alatsi Bold"/>
              </a:rPr>
              <a:t>DỰA VÀO ĐIỂM USECASE ĐỂ TIẾN HÀNH LẬP KẾ HOẠCH</a:t>
            </a:r>
          </a:p>
        </p:txBody>
      </p:sp>
      <p:sp>
        <p:nvSpPr>
          <p:cNvPr id="10" name="TextBox 10"/>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III: LẬP KẾ HOẠCH</a:t>
            </a:r>
          </a:p>
        </p:txBody>
      </p:sp>
      <p:sp>
        <p:nvSpPr>
          <p:cNvPr id="11" name="TextBox 11"/>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F28157"/>
                </a:solidFill>
                <a:latin typeface="Alatsi"/>
              </a:rPr>
              <a:t>ƯỚC LƯỢNG THEO ĐIỂM USECASE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46111" y="-999665"/>
            <a:ext cx="3034797" cy="303479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10800000">
            <a:off x="15873456"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163551"/>
            <a:ext cx="1887209" cy="188720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617299" y="8779230"/>
            <a:ext cx="822803" cy="958140"/>
          </a:xfrm>
          <a:custGeom>
            <a:avLst/>
            <a:gdLst/>
            <a:ahLst/>
            <a:cxnLst/>
            <a:rect l="l" t="t" r="r" b="b"/>
            <a:pathLst>
              <a:path w="822803" h="958140">
                <a:moveTo>
                  <a:pt x="0" y="0"/>
                </a:moveTo>
                <a:lnTo>
                  <a:pt x="822802" y="0"/>
                </a:lnTo>
                <a:lnTo>
                  <a:pt x="822802" y="958140"/>
                </a:lnTo>
                <a:lnTo>
                  <a:pt x="0" y="958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14163" y="3219940"/>
            <a:ext cx="987214" cy="1267690"/>
          </a:xfrm>
          <a:custGeom>
            <a:avLst/>
            <a:gdLst/>
            <a:ahLst/>
            <a:cxnLst/>
            <a:rect l="l" t="t" r="r" b="b"/>
            <a:pathLst>
              <a:path w="987214" h="1267690">
                <a:moveTo>
                  <a:pt x="0" y="0"/>
                </a:moveTo>
                <a:lnTo>
                  <a:pt x="987214" y="0"/>
                </a:lnTo>
                <a:lnTo>
                  <a:pt x="987214" y="1267690"/>
                </a:lnTo>
                <a:lnTo>
                  <a:pt x="0" y="12676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742470" y="3219940"/>
            <a:ext cx="1401530" cy="1401530"/>
          </a:xfrm>
          <a:custGeom>
            <a:avLst/>
            <a:gdLst/>
            <a:ahLst/>
            <a:cxnLst/>
            <a:rect l="l" t="t" r="r" b="b"/>
            <a:pathLst>
              <a:path w="1401530" h="1401530">
                <a:moveTo>
                  <a:pt x="0" y="0"/>
                </a:moveTo>
                <a:lnTo>
                  <a:pt x="1401530" y="0"/>
                </a:lnTo>
                <a:lnTo>
                  <a:pt x="1401530" y="1401531"/>
                </a:lnTo>
                <a:lnTo>
                  <a:pt x="0" y="14015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829452" y="5988947"/>
            <a:ext cx="1356635" cy="1356635"/>
          </a:xfrm>
          <a:custGeom>
            <a:avLst/>
            <a:gdLst/>
            <a:ahLst/>
            <a:cxnLst/>
            <a:rect l="l" t="t" r="r" b="b"/>
            <a:pathLst>
              <a:path w="1356635" h="1356635">
                <a:moveTo>
                  <a:pt x="0" y="0"/>
                </a:moveTo>
                <a:lnTo>
                  <a:pt x="1356635" y="0"/>
                </a:lnTo>
                <a:lnTo>
                  <a:pt x="1356635" y="1356635"/>
                </a:lnTo>
                <a:lnTo>
                  <a:pt x="0" y="13566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8443235" y="5988947"/>
            <a:ext cx="909022" cy="886296"/>
          </a:xfrm>
          <a:custGeom>
            <a:avLst/>
            <a:gdLst/>
            <a:ahLst/>
            <a:cxnLst/>
            <a:rect l="l" t="t" r="r" b="b"/>
            <a:pathLst>
              <a:path w="909022" h="886296">
                <a:moveTo>
                  <a:pt x="0" y="0"/>
                </a:moveTo>
                <a:lnTo>
                  <a:pt x="909022" y="0"/>
                </a:lnTo>
                <a:lnTo>
                  <a:pt x="909022" y="886296"/>
                </a:lnTo>
                <a:lnTo>
                  <a:pt x="0" y="88629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1028700" y="2538586"/>
            <a:ext cx="14290578" cy="519429"/>
          </a:xfrm>
          <a:prstGeom prst="rect">
            <a:avLst/>
          </a:prstGeom>
        </p:spPr>
        <p:txBody>
          <a:bodyPr lIns="0" tIns="0" rIns="0" bIns="0" rtlCol="0" anchor="t">
            <a:spAutoFit/>
          </a:bodyPr>
          <a:lstStyle/>
          <a:p>
            <a:pPr>
              <a:lnSpc>
                <a:spcPts val="1819"/>
              </a:lnSpc>
            </a:pPr>
            <a:r>
              <a:rPr lang="en-US" sz="2799">
                <a:solidFill>
                  <a:srgbClr val="000000"/>
                </a:solidFill>
                <a:latin typeface="Alatsi Bold"/>
              </a:rPr>
              <a:t>ƯỚC LƯỢNG THỜI GIAN HOÀN THÀNH DỰ ÁN TRANG TIN CÔNG NGHỆ CHI TIẾT NHƯ SAU: </a:t>
            </a:r>
          </a:p>
          <a:p>
            <a:pPr>
              <a:lnSpc>
                <a:spcPts val="1819"/>
              </a:lnSpc>
            </a:pPr>
            <a:endParaRPr lang="en-US" sz="2799">
              <a:solidFill>
                <a:srgbClr val="000000"/>
              </a:solidFill>
              <a:latin typeface="Alatsi Bold"/>
            </a:endParaRPr>
          </a:p>
        </p:txBody>
      </p:sp>
      <p:sp>
        <p:nvSpPr>
          <p:cNvPr id="13" name="TextBox 13"/>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28157"/>
                </a:solidFill>
                <a:latin typeface="Alatsi"/>
              </a:rPr>
              <a:t>CHƯƠNG III: LẬP KẾ HOẠCH</a:t>
            </a:r>
          </a:p>
        </p:txBody>
      </p:sp>
      <p:sp>
        <p:nvSpPr>
          <p:cNvPr id="14" name="TextBox 14"/>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F28157"/>
                </a:solidFill>
                <a:latin typeface="Alatsi"/>
              </a:rPr>
              <a:t>ƯỚC LƯỢNG THỜI GIAN</a:t>
            </a:r>
          </a:p>
        </p:txBody>
      </p:sp>
      <p:sp>
        <p:nvSpPr>
          <p:cNvPr id="15" name="TextBox 15"/>
          <p:cNvSpPr txBox="1"/>
          <p:nvPr/>
        </p:nvSpPr>
        <p:spPr>
          <a:xfrm>
            <a:off x="2239061" y="3176270"/>
            <a:ext cx="5647134" cy="1967230"/>
          </a:xfrm>
          <a:prstGeom prst="rect">
            <a:avLst/>
          </a:prstGeom>
        </p:spPr>
        <p:txBody>
          <a:bodyPr lIns="0" tIns="0" rIns="0" bIns="0" rtlCol="0" anchor="t">
            <a:spAutoFit/>
          </a:bodyPr>
          <a:lstStyle/>
          <a:p>
            <a:pPr algn="just">
              <a:lnSpc>
                <a:spcPts val="3919"/>
              </a:lnSpc>
              <a:spcBef>
                <a:spcPct val="0"/>
              </a:spcBef>
            </a:pPr>
            <a:r>
              <a:rPr lang="en-US" sz="2799">
                <a:solidFill>
                  <a:srgbClr val="000000"/>
                </a:solidFill>
                <a:latin typeface="PT Sans"/>
              </a:rPr>
              <a:t> </a:t>
            </a:r>
            <a:r>
              <a:rPr lang="en-US" sz="2799">
                <a:solidFill>
                  <a:srgbClr val="000000"/>
                </a:solidFill>
                <a:latin typeface="PT Sans Bold"/>
              </a:rPr>
              <a:t>Phân tích yêu cầu:</a:t>
            </a:r>
            <a:r>
              <a:rPr lang="en-US" sz="2799">
                <a:solidFill>
                  <a:srgbClr val="000000"/>
                </a:solidFill>
                <a:latin typeface="PT Sans"/>
              </a:rPr>
              <a:t>  3 ngày/5 người  </a:t>
            </a:r>
          </a:p>
          <a:p>
            <a:pPr algn="just">
              <a:lnSpc>
                <a:spcPts val="3919"/>
              </a:lnSpc>
              <a:spcBef>
                <a:spcPct val="0"/>
              </a:spcBef>
            </a:pPr>
            <a:r>
              <a:rPr lang="en-US" sz="2799">
                <a:solidFill>
                  <a:srgbClr val="000000"/>
                </a:solidFill>
                <a:latin typeface="PT Sans"/>
              </a:rPr>
              <a:t>Thu thập yêu cầu: 1 ngày/5 người  </a:t>
            </a:r>
          </a:p>
          <a:p>
            <a:pPr algn="just">
              <a:lnSpc>
                <a:spcPts val="3919"/>
              </a:lnSpc>
              <a:spcBef>
                <a:spcPct val="0"/>
              </a:spcBef>
            </a:pPr>
            <a:r>
              <a:rPr lang="en-US" sz="2799">
                <a:solidFill>
                  <a:srgbClr val="000000"/>
                </a:solidFill>
                <a:latin typeface="PT Sans"/>
              </a:rPr>
              <a:t>Đặc tả yêu cầu: 1 ngày/5 người </a:t>
            </a:r>
          </a:p>
          <a:p>
            <a:pPr algn="just">
              <a:lnSpc>
                <a:spcPts val="3919"/>
              </a:lnSpc>
              <a:spcBef>
                <a:spcPct val="0"/>
              </a:spcBef>
            </a:pPr>
            <a:r>
              <a:rPr lang="en-US" sz="2799">
                <a:solidFill>
                  <a:srgbClr val="000000"/>
                </a:solidFill>
                <a:latin typeface="PT Sans"/>
              </a:rPr>
              <a:t>Xác định phạm vi: 1 ngày/5 người</a:t>
            </a:r>
          </a:p>
        </p:txBody>
      </p:sp>
      <p:sp>
        <p:nvSpPr>
          <p:cNvPr id="16" name="TextBox 16"/>
          <p:cNvSpPr txBox="1"/>
          <p:nvPr/>
        </p:nvSpPr>
        <p:spPr>
          <a:xfrm>
            <a:off x="9448800" y="3162790"/>
            <a:ext cx="6622137" cy="14719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PT Sans Bold"/>
              </a:rPr>
              <a:t>Phân tích hệ thống:</a:t>
            </a:r>
            <a:r>
              <a:rPr lang="en-US" sz="2799">
                <a:solidFill>
                  <a:srgbClr val="000000"/>
                </a:solidFill>
                <a:latin typeface="PT Sans"/>
              </a:rPr>
              <a:t> 3 ngày/5 người  </a:t>
            </a:r>
          </a:p>
          <a:p>
            <a:pPr>
              <a:lnSpc>
                <a:spcPts val="3919"/>
              </a:lnSpc>
              <a:spcBef>
                <a:spcPct val="0"/>
              </a:spcBef>
            </a:pPr>
            <a:r>
              <a:rPr lang="en-US" sz="2799">
                <a:solidFill>
                  <a:srgbClr val="000000"/>
                </a:solidFill>
                <a:latin typeface="PT Sans"/>
              </a:rPr>
              <a:t>Xác định yêu cầu hệ thống: 1 ngày/5 người</a:t>
            </a:r>
          </a:p>
          <a:p>
            <a:pPr>
              <a:lnSpc>
                <a:spcPts val="3919"/>
              </a:lnSpc>
              <a:spcBef>
                <a:spcPct val="0"/>
              </a:spcBef>
            </a:pPr>
            <a:r>
              <a:rPr lang="en-US" sz="2799">
                <a:solidFill>
                  <a:srgbClr val="000000"/>
                </a:solidFill>
                <a:latin typeface="PT Sans"/>
              </a:rPr>
              <a:t>Mô hình hoá các yêu cầu: 2 ngày/5 người</a:t>
            </a:r>
          </a:p>
        </p:txBody>
      </p:sp>
      <p:sp>
        <p:nvSpPr>
          <p:cNvPr id="17" name="TextBox 17"/>
          <p:cNvSpPr txBox="1"/>
          <p:nvPr/>
        </p:nvSpPr>
        <p:spPr>
          <a:xfrm>
            <a:off x="2239061" y="5855239"/>
            <a:ext cx="6965632" cy="24625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PT Sans Bold"/>
              </a:rPr>
              <a:t> Thiết kế hệ thống:</a:t>
            </a:r>
            <a:r>
              <a:rPr lang="en-US" sz="2799">
                <a:solidFill>
                  <a:srgbClr val="000000"/>
                </a:solidFill>
                <a:latin typeface="PT Sans"/>
              </a:rPr>
              <a:t> 7 ngày/5 người  </a:t>
            </a:r>
          </a:p>
          <a:p>
            <a:pPr>
              <a:lnSpc>
                <a:spcPts val="3919"/>
              </a:lnSpc>
              <a:spcBef>
                <a:spcPct val="0"/>
              </a:spcBef>
            </a:pPr>
            <a:r>
              <a:rPr lang="en-US" sz="2799">
                <a:solidFill>
                  <a:srgbClr val="000000"/>
                </a:solidFill>
                <a:latin typeface="PT Sans"/>
              </a:rPr>
              <a:t>Thiết kế kiến trúc: 2 ngày/5 người  </a:t>
            </a:r>
          </a:p>
          <a:p>
            <a:pPr>
              <a:lnSpc>
                <a:spcPts val="3919"/>
              </a:lnSpc>
              <a:spcBef>
                <a:spcPct val="0"/>
              </a:spcBef>
            </a:pPr>
            <a:r>
              <a:rPr lang="en-US" sz="2799">
                <a:solidFill>
                  <a:srgbClr val="000000"/>
                </a:solidFill>
                <a:latin typeface="PT Sans"/>
              </a:rPr>
              <a:t> Thiết kế giao diện: 3 ngày/2 người  </a:t>
            </a:r>
          </a:p>
          <a:p>
            <a:pPr>
              <a:lnSpc>
                <a:spcPts val="3919"/>
              </a:lnSpc>
              <a:spcBef>
                <a:spcPct val="0"/>
              </a:spcBef>
            </a:pPr>
            <a:r>
              <a:rPr lang="en-US" sz="2799">
                <a:solidFill>
                  <a:srgbClr val="000000"/>
                </a:solidFill>
                <a:latin typeface="PT Sans"/>
              </a:rPr>
              <a:t> Thiết kế cơ sở dữ liệu: 3 ngày/3 người  </a:t>
            </a:r>
          </a:p>
          <a:p>
            <a:pPr>
              <a:lnSpc>
                <a:spcPts val="3919"/>
              </a:lnSpc>
              <a:spcBef>
                <a:spcPct val="0"/>
              </a:spcBef>
            </a:pPr>
            <a:r>
              <a:rPr lang="en-US" sz="2799">
                <a:solidFill>
                  <a:srgbClr val="000000"/>
                </a:solidFill>
                <a:latin typeface="PT Sans"/>
              </a:rPr>
              <a:t>Thiết kế lớp và phương thức: 2 ngày/5 người</a:t>
            </a:r>
          </a:p>
        </p:txBody>
      </p:sp>
      <p:sp>
        <p:nvSpPr>
          <p:cNvPr id="18" name="TextBox 18"/>
          <p:cNvSpPr txBox="1"/>
          <p:nvPr/>
        </p:nvSpPr>
        <p:spPr>
          <a:xfrm>
            <a:off x="9448800" y="5855239"/>
            <a:ext cx="8584764" cy="3948430"/>
          </a:xfrm>
          <a:prstGeom prst="rect">
            <a:avLst/>
          </a:prstGeom>
        </p:spPr>
        <p:txBody>
          <a:bodyPr lIns="0" tIns="0" rIns="0" bIns="0" rtlCol="0" anchor="t">
            <a:spAutoFit/>
          </a:bodyPr>
          <a:lstStyle/>
          <a:p>
            <a:pPr>
              <a:lnSpc>
                <a:spcPts val="3919"/>
              </a:lnSpc>
              <a:spcBef>
                <a:spcPct val="0"/>
              </a:spcBef>
            </a:pPr>
            <a:r>
              <a:rPr lang="en-US" sz="2799">
                <a:solidFill>
                  <a:srgbClr val="000000"/>
                </a:solidFill>
                <a:latin typeface="PT Sans Bold"/>
              </a:rPr>
              <a:t>Cài đặt hệ thống:</a:t>
            </a:r>
            <a:r>
              <a:rPr lang="en-US" sz="2799">
                <a:solidFill>
                  <a:srgbClr val="000000"/>
                </a:solidFill>
                <a:latin typeface="PT Sans"/>
              </a:rPr>
              <a:t> 12 ngày/5 người </a:t>
            </a:r>
          </a:p>
          <a:p>
            <a:pPr>
              <a:lnSpc>
                <a:spcPts val="3919"/>
              </a:lnSpc>
              <a:spcBef>
                <a:spcPct val="0"/>
              </a:spcBef>
            </a:pPr>
            <a:r>
              <a:rPr lang="en-US" sz="2799">
                <a:solidFill>
                  <a:srgbClr val="000000"/>
                </a:solidFill>
                <a:latin typeface="PT Sans"/>
              </a:rPr>
              <a:t>Xây dựng cơ sở dữ liệu: 2 ngày/5 người</a:t>
            </a:r>
          </a:p>
          <a:p>
            <a:pPr>
              <a:lnSpc>
                <a:spcPts val="3919"/>
              </a:lnSpc>
              <a:spcBef>
                <a:spcPct val="0"/>
              </a:spcBef>
            </a:pPr>
            <a:r>
              <a:rPr lang="en-US" sz="2799">
                <a:solidFill>
                  <a:srgbClr val="000000"/>
                </a:solidFill>
                <a:latin typeface="PT Sans"/>
              </a:rPr>
              <a:t>Xây dựng giao diện chính: 5 ngày/1 người</a:t>
            </a:r>
          </a:p>
          <a:p>
            <a:pPr>
              <a:lnSpc>
                <a:spcPts val="3919"/>
              </a:lnSpc>
              <a:spcBef>
                <a:spcPct val="0"/>
              </a:spcBef>
            </a:pPr>
            <a:r>
              <a:rPr lang="en-US" sz="2799">
                <a:solidFill>
                  <a:srgbClr val="000000"/>
                </a:solidFill>
                <a:latin typeface="PT Sans"/>
              </a:rPr>
              <a:t>Xây dựng module quản lý người dùng: 10 ngày/1 người</a:t>
            </a:r>
          </a:p>
          <a:p>
            <a:pPr>
              <a:lnSpc>
                <a:spcPts val="3919"/>
              </a:lnSpc>
              <a:spcBef>
                <a:spcPct val="0"/>
              </a:spcBef>
            </a:pPr>
            <a:r>
              <a:rPr lang="en-US" sz="2799">
                <a:solidFill>
                  <a:srgbClr val="000000"/>
                </a:solidFill>
                <a:latin typeface="PT Sans"/>
              </a:rPr>
              <a:t>Xây dựng module tài khoản: 10 ngày/1 người</a:t>
            </a:r>
          </a:p>
          <a:p>
            <a:pPr>
              <a:lnSpc>
                <a:spcPts val="3919"/>
              </a:lnSpc>
              <a:spcBef>
                <a:spcPct val="0"/>
              </a:spcBef>
            </a:pPr>
            <a:r>
              <a:rPr lang="en-US" sz="2799">
                <a:solidFill>
                  <a:srgbClr val="000000"/>
                </a:solidFill>
                <a:latin typeface="PT Sans"/>
              </a:rPr>
              <a:t>Xây dựng module quản lý bài viết: 10 ngày/1 người</a:t>
            </a:r>
          </a:p>
          <a:p>
            <a:pPr>
              <a:lnSpc>
                <a:spcPts val="3919"/>
              </a:lnSpc>
              <a:spcBef>
                <a:spcPct val="0"/>
              </a:spcBef>
            </a:pPr>
            <a:r>
              <a:rPr lang="en-US" sz="2799">
                <a:solidFill>
                  <a:srgbClr val="000000"/>
                </a:solidFill>
                <a:latin typeface="PT Sans"/>
              </a:rPr>
              <a:t>Xây dựng module quản lý chủ đề: 5 ngày/1 người</a:t>
            </a:r>
          </a:p>
          <a:p>
            <a:pPr>
              <a:lnSpc>
                <a:spcPts val="3919"/>
              </a:lnSpc>
              <a:spcBef>
                <a:spcPct val="0"/>
              </a:spcBef>
            </a:pPr>
            <a:r>
              <a:rPr lang="en-US" sz="2799">
                <a:solidFill>
                  <a:srgbClr val="000000"/>
                </a:solidFill>
                <a:latin typeface="PT Sans"/>
              </a:rPr>
              <a:t>Xây dựng module tìm kiếm:  10 ngày/1 người</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46111" y="-999665"/>
            <a:ext cx="3034797" cy="303479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10800000">
            <a:off x="15873456"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644042" y="9163551"/>
            <a:ext cx="1887209" cy="188720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617299" y="8779230"/>
            <a:ext cx="822803" cy="958140"/>
          </a:xfrm>
          <a:custGeom>
            <a:avLst/>
            <a:gdLst/>
            <a:ahLst/>
            <a:cxnLst/>
            <a:rect l="l" t="t" r="r" b="b"/>
            <a:pathLst>
              <a:path w="822803" h="958140">
                <a:moveTo>
                  <a:pt x="0" y="0"/>
                </a:moveTo>
                <a:lnTo>
                  <a:pt x="822802" y="0"/>
                </a:lnTo>
                <a:lnTo>
                  <a:pt x="822802" y="958140"/>
                </a:lnTo>
                <a:lnTo>
                  <a:pt x="0" y="958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89938" y="4115290"/>
            <a:ext cx="1035663" cy="1029190"/>
          </a:xfrm>
          <a:custGeom>
            <a:avLst/>
            <a:gdLst/>
            <a:ahLst/>
            <a:cxnLst/>
            <a:rect l="l" t="t" r="r" b="b"/>
            <a:pathLst>
              <a:path w="1035663" h="1029190">
                <a:moveTo>
                  <a:pt x="0" y="0"/>
                </a:moveTo>
                <a:lnTo>
                  <a:pt x="1035664" y="0"/>
                </a:lnTo>
                <a:lnTo>
                  <a:pt x="1035664" y="1029191"/>
                </a:lnTo>
                <a:lnTo>
                  <a:pt x="0" y="102919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8644676" y="4115290"/>
            <a:ext cx="998649" cy="1028210"/>
          </a:xfrm>
          <a:custGeom>
            <a:avLst/>
            <a:gdLst/>
            <a:ahLst/>
            <a:cxnLst/>
            <a:rect l="l" t="t" r="r" b="b"/>
            <a:pathLst>
              <a:path w="998649" h="1028210">
                <a:moveTo>
                  <a:pt x="0" y="0"/>
                </a:moveTo>
                <a:lnTo>
                  <a:pt x="998648" y="0"/>
                </a:lnTo>
                <a:lnTo>
                  <a:pt x="998648" y="1028210"/>
                </a:lnTo>
                <a:lnTo>
                  <a:pt x="0" y="10282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3599536" y="8043889"/>
            <a:ext cx="796525" cy="482893"/>
          </a:xfrm>
          <a:custGeom>
            <a:avLst/>
            <a:gdLst/>
            <a:ahLst/>
            <a:cxnLst/>
            <a:rect l="l" t="t" r="r" b="b"/>
            <a:pathLst>
              <a:path w="796525" h="482893">
                <a:moveTo>
                  <a:pt x="0" y="0"/>
                </a:moveTo>
                <a:lnTo>
                  <a:pt x="796526" y="0"/>
                </a:lnTo>
                <a:lnTo>
                  <a:pt x="796526" y="482893"/>
                </a:lnTo>
                <a:lnTo>
                  <a:pt x="0" y="48289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TextBox 11"/>
          <p:cNvSpPr txBox="1"/>
          <p:nvPr/>
        </p:nvSpPr>
        <p:spPr>
          <a:xfrm>
            <a:off x="1028700" y="2538586"/>
            <a:ext cx="14290578" cy="519429"/>
          </a:xfrm>
          <a:prstGeom prst="rect">
            <a:avLst/>
          </a:prstGeom>
        </p:spPr>
        <p:txBody>
          <a:bodyPr lIns="0" tIns="0" rIns="0" bIns="0" rtlCol="0" anchor="t">
            <a:spAutoFit/>
          </a:bodyPr>
          <a:lstStyle/>
          <a:p>
            <a:pPr>
              <a:lnSpc>
                <a:spcPts val="1819"/>
              </a:lnSpc>
            </a:pPr>
            <a:r>
              <a:rPr lang="en-US" sz="2799">
                <a:solidFill>
                  <a:srgbClr val="000000"/>
                </a:solidFill>
                <a:latin typeface="Alatsi Bold"/>
              </a:rPr>
              <a:t>ƯỚC LƯỢNG THỜI GIAN HOÀN THÀNH DỰ ÁN TRANG TIN CÔNG NGHỆ CHI TIẾT NHƯ SAU: </a:t>
            </a:r>
          </a:p>
          <a:p>
            <a:pPr>
              <a:lnSpc>
                <a:spcPts val="1819"/>
              </a:lnSpc>
            </a:pPr>
            <a:endParaRPr lang="en-US" sz="2799">
              <a:solidFill>
                <a:srgbClr val="000000"/>
              </a:solidFill>
              <a:latin typeface="Alatsi Bold"/>
            </a:endParaRPr>
          </a:p>
        </p:txBody>
      </p:sp>
      <p:sp>
        <p:nvSpPr>
          <p:cNvPr id="12" name="TextBox 12"/>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28157"/>
                </a:solidFill>
                <a:latin typeface="Alatsi"/>
              </a:rPr>
              <a:t>CHƯƠNG III: LẬP KẾ HOẠCH</a:t>
            </a:r>
          </a:p>
        </p:txBody>
      </p:sp>
      <p:sp>
        <p:nvSpPr>
          <p:cNvPr id="13" name="TextBox 13"/>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F28157"/>
                </a:solidFill>
                <a:latin typeface="Alatsi"/>
              </a:rPr>
              <a:t>ƯỚC LƯỢNG THỜI GIAN</a:t>
            </a:r>
          </a:p>
        </p:txBody>
      </p:sp>
      <p:sp>
        <p:nvSpPr>
          <p:cNvPr id="14" name="TextBox 14"/>
          <p:cNvSpPr txBox="1"/>
          <p:nvPr/>
        </p:nvSpPr>
        <p:spPr>
          <a:xfrm>
            <a:off x="2089280" y="4058140"/>
            <a:ext cx="5694879" cy="2957830"/>
          </a:xfrm>
          <a:prstGeom prst="rect">
            <a:avLst/>
          </a:prstGeom>
        </p:spPr>
        <p:txBody>
          <a:bodyPr lIns="0" tIns="0" rIns="0" bIns="0" rtlCol="0" anchor="t">
            <a:spAutoFit/>
          </a:bodyPr>
          <a:lstStyle/>
          <a:p>
            <a:pPr algn="just">
              <a:lnSpc>
                <a:spcPts val="3919"/>
              </a:lnSpc>
            </a:pPr>
            <a:r>
              <a:rPr lang="en-US" sz="2799">
                <a:solidFill>
                  <a:srgbClr val="000000"/>
                </a:solidFill>
                <a:latin typeface="PT Sans Bold"/>
              </a:rPr>
              <a:t>Kiểm thử:</a:t>
            </a:r>
            <a:r>
              <a:rPr lang="en-US" sz="2799">
                <a:solidFill>
                  <a:srgbClr val="000000"/>
                </a:solidFill>
                <a:latin typeface="PT Sans"/>
              </a:rPr>
              <a:t> 3 ngày/5 người           </a:t>
            </a:r>
          </a:p>
          <a:p>
            <a:pPr algn="just">
              <a:lnSpc>
                <a:spcPts val="3919"/>
              </a:lnSpc>
            </a:pPr>
            <a:r>
              <a:rPr lang="en-US" sz="2799">
                <a:solidFill>
                  <a:srgbClr val="000000"/>
                </a:solidFill>
                <a:latin typeface="PT Sans"/>
              </a:rPr>
              <a:t>Kiểm thử đơn vị: 1 ngày/5 người</a:t>
            </a:r>
          </a:p>
          <a:p>
            <a:pPr algn="just">
              <a:lnSpc>
                <a:spcPts val="3919"/>
              </a:lnSpc>
            </a:pPr>
            <a:r>
              <a:rPr lang="en-US" sz="2799">
                <a:solidFill>
                  <a:srgbClr val="000000"/>
                </a:solidFill>
                <a:latin typeface="PT Sans"/>
              </a:rPr>
              <a:t>Kiểm thử chức năng: 1 ngày/5 người</a:t>
            </a:r>
          </a:p>
          <a:p>
            <a:pPr algn="just">
              <a:lnSpc>
                <a:spcPts val="3919"/>
              </a:lnSpc>
            </a:pPr>
            <a:r>
              <a:rPr lang="en-US" sz="2799">
                <a:solidFill>
                  <a:srgbClr val="000000"/>
                </a:solidFill>
                <a:latin typeface="PT Sans"/>
              </a:rPr>
              <a:t>Kiểm thử tích hợp: 1 ngày/5 người</a:t>
            </a:r>
          </a:p>
          <a:p>
            <a:pPr algn="just">
              <a:lnSpc>
                <a:spcPts val="3919"/>
              </a:lnSpc>
            </a:pPr>
            <a:r>
              <a:rPr lang="en-US" sz="2799">
                <a:solidFill>
                  <a:srgbClr val="000000"/>
                </a:solidFill>
                <a:latin typeface="PT Sans"/>
              </a:rPr>
              <a:t>Kiểm thử chấp nhận: 0 ngày/5 người</a:t>
            </a:r>
          </a:p>
          <a:p>
            <a:pPr algn="just">
              <a:lnSpc>
                <a:spcPts val="3919"/>
              </a:lnSpc>
              <a:spcBef>
                <a:spcPct val="0"/>
              </a:spcBef>
            </a:pPr>
            <a:endParaRPr lang="en-US" sz="2799">
              <a:solidFill>
                <a:srgbClr val="000000"/>
              </a:solidFill>
              <a:latin typeface="PT Sans"/>
            </a:endParaRPr>
          </a:p>
        </p:txBody>
      </p:sp>
      <p:sp>
        <p:nvSpPr>
          <p:cNvPr id="15" name="TextBox 15"/>
          <p:cNvSpPr txBox="1"/>
          <p:nvPr/>
        </p:nvSpPr>
        <p:spPr>
          <a:xfrm>
            <a:off x="9704849" y="4058140"/>
            <a:ext cx="6004679" cy="1967230"/>
          </a:xfrm>
          <a:prstGeom prst="rect">
            <a:avLst/>
          </a:prstGeom>
        </p:spPr>
        <p:txBody>
          <a:bodyPr lIns="0" tIns="0" rIns="0" bIns="0" rtlCol="0" anchor="t">
            <a:spAutoFit/>
          </a:bodyPr>
          <a:lstStyle/>
          <a:p>
            <a:pPr>
              <a:lnSpc>
                <a:spcPts val="3919"/>
              </a:lnSpc>
            </a:pPr>
            <a:r>
              <a:rPr lang="en-US" sz="2799">
                <a:solidFill>
                  <a:srgbClr val="000000"/>
                </a:solidFill>
                <a:latin typeface="PT Sans Bold"/>
              </a:rPr>
              <a:t>Phát hành:</a:t>
            </a:r>
            <a:r>
              <a:rPr lang="en-US" sz="2799">
                <a:solidFill>
                  <a:srgbClr val="000000"/>
                </a:solidFill>
                <a:latin typeface="PT Sans"/>
              </a:rPr>
              <a:t> 3 ngày/5 người                    </a:t>
            </a:r>
          </a:p>
          <a:p>
            <a:pPr>
              <a:lnSpc>
                <a:spcPts val="3919"/>
              </a:lnSpc>
            </a:pPr>
            <a:r>
              <a:rPr lang="en-US" sz="2799">
                <a:solidFill>
                  <a:srgbClr val="000000"/>
                </a:solidFill>
                <a:latin typeface="PT Sans"/>
              </a:rPr>
              <a:t>Xây dựng tài liệu: 2 ngày/5 người</a:t>
            </a:r>
          </a:p>
          <a:p>
            <a:pPr>
              <a:lnSpc>
                <a:spcPts val="3919"/>
              </a:lnSpc>
            </a:pPr>
            <a:r>
              <a:rPr lang="en-US" sz="2799">
                <a:solidFill>
                  <a:srgbClr val="000000"/>
                </a:solidFill>
                <a:latin typeface="PT Sans"/>
              </a:rPr>
              <a:t>Báo cáo: 1 ngày/5 người</a:t>
            </a:r>
          </a:p>
          <a:p>
            <a:pPr>
              <a:lnSpc>
                <a:spcPts val="3919"/>
              </a:lnSpc>
              <a:spcBef>
                <a:spcPct val="0"/>
              </a:spcBef>
            </a:pPr>
            <a:endParaRPr lang="en-US" sz="2799">
              <a:solidFill>
                <a:srgbClr val="000000"/>
              </a:solidFill>
              <a:latin typeface="PT Sans"/>
            </a:endParaRPr>
          </a:p>
        </p:txBody>
      </p:sp>
      <p:sp>
        <p:nvSpPr>
          <p:cNvPr id="16" name="TextBox 16"/>
          <p:cNvSpPr txBox="1"/>
          <p:nvPr/>
        </p:nvSpPr>
        <p:spPr>
          <a:xfrm>
            <a:off x="4635115" y="8006571"/>
            <a:ext cx="9581079" cy="49085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Alatsi Bold"/>
              </a:rPr>
              <a:t>Tổng thời gian để hoàn thành dự án là: 31 ngày với 5 thành viên.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67896" y="-2046351"/>
            <a:ext cx="3530978" cy="353097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666365" y="982651"/>
            <a:ext cx="559926" cy="652024"/>
          </a:xfrm>
          <a:custGeom>
            <a:avLst/>
            <a:gdLst/>
            <a:ahLst/>
            <a:cxnLst/>
            <a:rect l="l" t="t" r="r" b="b"/>
            <a:pathLst>
              <a:path w="559926" h="652024">
                <a:moveTo>
                  <a:pt x="0" y="0"/>
                </a:moveTo>
                <a:lnTo>
                  <a:pt x="559925" y="0"/>
                </a:lnTo>
                <a:lnTo>
                  <a:pt x="559925" y="652024"/>
                </a:lnTo>
                <a:lnTo>
                  <a:pt x="0" y="652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a:grpSpLocks noChangeAspect="1"/>
          </p:cNvGrpSpPr>
          <p:nvPr/>
        </p:nvGrpSpPr>
        <p:grpSpPr>
          <a:xfrm>
            <a:off x="16641032" y="8761851"/>
            <a:ext cx="2698373" cy="2698373"/>
            <a:chOff x="0" y="0"/>
            <a:chExt cx="1708150" cy="1708150"/>
          </a:xfrm>
        </p:grpSpPr>
        <p:sp>
          <p:nvSpPr>
            <p:cNvPr id="6" name="Freeform 6"/>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7" name="Freeform 7"/>
          <p:cNvSpPr/>
          <p:nvPr/>
        </p:nvSpPr>
        <p:spPr>
          <a:xfrm rot="-10800000">
            <a:off x="16240900" y="9258300"/>
            <a:ext cx="1261382" cy="315345"/>
          </a:xfrm>
          <a:custGeom>
            <a:avLst/>
            <a:gdLst/>
            <a:ahLst/>
            <a:cxnLst/>
            <a:rect l="l" t="t" r="r" b="b"/>
            <a:pathLst>
              <a:path w="1261382" h="315345">
                <a:moveTo>
                  <a:pt x="0" y="0"/>
                </a:moveTo>
                <a:lnTo>
                  <a:pt x="1261381" y="0"/>
                </a:lnTo>
                <a:lnTo>
                  <a:pt x="1261381" y="315345"/>
                </a:lnTo>
                <a:lnTo>
                  <a:pt x="0" y="3153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6563866" y="2494810"/>
            <a:ext cx="10695434" cy="6690335"/>
          </a:xfrm>
          <a:custGeom>
            <a:avLst/>
            <a:gdLst/>
            <a:ahLst/>
            <a:cxnLst/>
            <a:rect l="l" t="t" r="r" b="b"/>
            <a:pathLst>
              <a:path w="10695434" h="6690335">
                <a:moveTo>
                  <a:pt x="0" y="0"/>
                </a:moveTo>
                <a:lnTo>
                  <a:pt x="10695434" y="0"/>
                </a:lnTo>
                <a:lnTo>
                  <a:pt x="10695434" y="6690335"/>
                </a:lnTo>
                <a:lnTo>
                  <a:pt x="0" y="6690335"/>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645919" y="2551411"/>
            <a:ext cx="4359749" cy="3639375"/>
          </a:xfrm>
          <a:prstGeom prst="rect">
            <a:avLst/>
          </a:prstGeom>
        </p:spPr>
        <p:txBody>
          <a:bodyPr lIns="0" tIns="0" rIns="0" bIns="0" rtlCol="0" anchor="t">
            <a:spAutoFit/>
          </a:bodyPr>
          <a:lstStyle/>
          <a:p>
            <a:pPr>
              <a:lnSpc>
                <a:spcPts val="4154"/>
              </a:lnSpc>
            </a:pPr>
            <a:r>
              <a:rPr lang="en-US" sz="2967">
                <a:solidFill>
                  <a:srgbClr val="000000"/>
                </a:solidFill>
                <a:latin typeface="PT Sans"/>
              </a:rPr>
              <a:t>Dựa vào thời gian dự kiến để hoàn thành dự án là 31 ngày và chi phí phục vụ cho mỗi ngày làm việc của một nhân viên là 150.000 VND. </a:t>
            </a:r>
          </a:p>
          <a:p>
            <a:pPr>
              <a:lnSpc>
                <a:spcPts val="4154"/>
              </a:lnSpc>
            </a:pPr>
            <a:endParaRPr lang="en-US" sz="2967">
              <a:solidFill>
                <a:srgbClr val="000000"/>
              </a:solidFill>
              <a:latin typeface="PT Sans"/>
            </a:endParaRPr>
          </a:p>
        </p:txBody>
      </p:sp>
      <p:sp>
        <p:nvSpPr>
          <p:cNvPr id="12" name="TextBox 12"/>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III: LẬP KẾ HOẠCH</a:t>
            </a:r>
          </a:p>
        </p:txBody>
      </p:sp>
      <p:sp>
        <p:nvSpPr>
          <p:cNvPr id="13" name="TextBox 13"/>
          <p:cNvSpPr txBox="1"/>
          <p:nvPr/>
        </p:nvSpPr>
        <p:spPr>
          <a:xfrm>
            <a:off x="1645919" y="1793573"/>
            <a:ext cx="5617197" cy="472636"/>
          </a:xfrm>
          <a:prstGeom prst="rect">
            <a:avLst/>
          </a:prstGeom>
        </p:spPr>
        <p:txBody>
          <a:bodyPr lIns="0" tIns="0" rIns="0" bIns="0" rtlCol="0" anchor="t">
            <a:spAutoFit/>
          </a:bodyPr>
          <a:lstStyle/>
          <a:p>
            <a:pPr>
              <a:lnSpc>
                <a:spcPts val="3137"/>
              </a:lnSpc>
            </a:pPr>
            <a:r>
              <a:rPr lang="en-US" sz="4826">
                <a:solidFill>
                  <a:srgbClr val="F58549"/>
                </a:solidFill>
                <a:latin typeface="Alatsi"/>
              </a:rPr>
              <a:t>ƯỚC LƯỢNG CHI PHÍ</a:t>
            </a:r>
          </a:p>
        </p:txBody>
      </p:sp>
      <p:sp>
        <p:nvSpPr>
          <p:cNvPr id="14" name="TextBox 14"/>
          <p:cNvSpPr txBox="1"/>
          <p:nvPr/>
        </p:nvSpPr>
        <p:spPr>
          <a:xfrm>
            <a:off x="1645919" y="6371761"/>
            <a:ext cx="4359749" cy="3115437"/>
          </a:xfrm>
          <a:prstGeom prst="rect">
            <a:avLst/>
          </a:prstGeom>
        </p:spPr>
        <p:txBody>
          <a:bodyPr lIns="0" tIns="0" rIns="0" bIns="0" rtlCol="0" anchor="t">
            <a:spAutoFit/>
          </a:bodyPr>
          <a:lstStyle/>
          <a:p>
            <a:pPr algn="just">
              <a:lnSpc>
                <a:spcPts val="4158"/>
              </a:lnSpc>
              <a:spcBef>
                <a:spcPct val="0"/>
              </a:spcBef>
            </a:pPr>
            <a:r>
              <a:rPr lang="en-US" sz="2970" dirty="0" err="1">
                <a:solidFill>
                  <a:srgbClr val="000000"/>
                </a:solidFill>
                <a:latin typeface="PT Sans"/>
              </a:rPr>
              <a:t>Như</a:t>
            </a:r>
            <a:r>
              <a:rPr lang="en-US" sz="2970" dirty="0">
                <a:solidFill>
                  <a:srgbClr val="000000"/>
                </a:solidFill>
                <a:latin typeface="PT Sans"/>
              </a:rPr>
              <a:t> </a:t>
            </a:r>
            <a:r>
              <a:rPr lang="en-US" sz="2970" dirty="0" err="1">
                <a:solidFill>
                  <a:srgbClr val="000000"/>
                </a:solidFill>
                <a:latin typeface="PT Sans"/>
              </a:rPr>
              <a:t>vậy</a:t>
            </a:r>
            <a:r>
              <a:rPr lang="en-US" sz="2970" dirty="0">
                <a:solidFill>
                  <a:srgbClr val="000000"/>
                </a:solidFill>
                <a:latin typeface="PT Sans"/>
              </a:rPr>
              <a:t> </a:t>
            </a:r>
            <a:r>
              <a:rPr lang="en-US" sz="2970" dirty="0" err="1">
                <a:solidFill>
                  <a:srgbClr val="000000"/>
                </a:solidFill>
                <a:latin typeface="PT Sans"/>
              </a:rPr>
              <a:t>tổng</a:t>
            </a:r>
            <a:r>
              <a:rPr lang="en-US" sz="2970" dirty="0">
                <a:solidFill>
                  <a:srgbClr val="000000"/>
                </a:solidFill>
                <a:latin typeface="PT Sans"/>
              </a:rPr>
              <a:t> chi </a:t>
            </a:r>
            <a:r>
              <a:rPr lang="en-US" sz="2970" dirty="0" err="1">
                <a:solidFill>
                  <a:srgbClr val="000000"/>
                </a:solidFill>
                <a:latin typeface="PT Sans"/>
              </a:rPr>
              <a:t>phí</a:t>
            </a:r>
            <a:r>
              <a:rPr lang="en-US" sz="2970" dirty="0">
                <a:solidFill>
                  <a:srgbClr val="000000"/>
                </a:solidFill>
                <a:latin typeface="PT Sans"/>
              </a:rPr>
              <a:t> </a:t>
            </a:r>
            <a:r>
              <a:rPr lang="en-US" sz="2970" dirty="0" err="1">
                <a:solidFill>
                  <a:srgbClr val="000000"/>
                </a:solidFill>
                <a:latin typeface="PT Sans"/>
              </a:rPr>
              <a:t>để</a:t>
            </a:r>
            <a:r>
              <a:rPr lang="en-US" sz="2970" dirty="0">
                <a:solidFill>
                  <a:srgbClr val="000000"/>
                </a:solidFill>
                <a:latin typeface="PT Sans"/>
              </a:rPr>
              <a:t> </a:t>
            </a:r>
            <a:r>
              <a:rPr lang="en-US" sz="2970" dirty="0" err="1">
                <a:solidFill>
                  <a:srgbClr val="000000"/>
                </a:solidFill>
                <a:latin typeface="PT Sans"/>
              </a:rPr>
              <a:t>hoàn</a:t>
            </a:r>
            <a:r>
              <a:rPr lang="en-US" sz="2970" dirty="0">
                <a:solidFill>
                  <a:srgbClr val="000000"/>
                </a:solidFill>
                <a:latin typeface="PT Sans"/>
              </a:rPr>
              <a:t> </a:t>
            </a:r>
            <a:r>
              <a:rPr lang="en-US" sz="2970" dirty="0" err="1">
                <a:solidFill>
                  <a:srgbClr val="000000"/>
                </a:solidFill>
                <a:latin typeface="PT Sans"/>
              </a:rPr>
              <a:t>thành</a:t>
            </a:r>
            <a:r>
              <a:rPr lang="en-US" sz="2970" dirty="0">
                <a:solidFill>
                  <a:srgbClr val="000000"/>
                </a:solidFill>
                <a:latin typeface="PT Sans"/>
              </a:rPr>
              <a:t> </a:t>
            </a:r>
            <a:r>
              <a:rPr lang="en-US" sz="2970" dirty="0" err="1">
                <a:solidFill>
                  <a:srgbClr val="000000"/>
                </a:solidFill>
                <a:latin typeface="PT Sans"/>
              </a:rPr>
              <a:t>đề</a:t>
            </a:r>
            <a:r>
              <a:rPr lang="en-US" sz="2970" dirty="0">
                <a:solidFill>
                  <a:srgbClr val="000000"/>
                </a:solidFill>
                <a:latin typeface="PT Sans"/>
              </a:rPr>
              <a:t> </a:t>
            </a:r>
            <a:r>
              <a:rPr lang="en-US" sz="2970" dirty="0" err="1">
                <a:solidFill>
                  <a:srgbClr val="000000"/>
                </a:solidFill>
                <a:latin typeface="PT Sans"/>
              </a:rPr>
              <a:t>án</a:t>
            </a:r>
            <a:r>
              <a:rPr lang="en-US" sz="2970" dirty="0">
                <a:solidFill>
                  <a:srgbClr val="000000"/>
                </a:solidFill>
                <a:latin typeface="PT Sans"/>
              </a:rPr>
              <a:t> </a:t>
            </a:r>
            <a:r>
              <a:rPr lang="en-US" sz="2970" dirty="0" err="1">
                <a:solidFill>
                  <a:srgbClr val="000000"/>
                </a:solidFill>
                <a:latin typeface="PT Sans"/>
              </a:rPr>
              <a:t>là</a:t>
            </a:r>
            <a:r>
              <a:rPr lang="en-US" sz="2970" dirty="0">
                <a:solidFill>
                  <a:srgbClr val="000000"/>
                </a:solidFill>
                <a:latin typeface="PT Sans"/>
              </a:rPr>
              <a:t>: 31*150.000*5=23.250.000 VND (Hai </a:t>
            </a:r>
            <a:r>
              <a:rPr lang="en-US" sz="2970" dirty="0" err="1">
                <a:solidFill>
                  <a:srgbClr val="000000"/>
                </a:solidFill>
                <a:latin typeface="PT Sans"/>
              </a:rPr>
              <a:t>mươi</a:t>
            </a:r>
            <a:r>
              <a:rPr lang="en-US" sz="2970" dirty="0">
                <a:solidFill>
                  <a:srgbClr val="000000"/>
                </a:solidFill>
                <a:latin typeface="PT Sans"/>
              </a:rPr>
              <a:t> </a:t>
            </a:r>
            <a:r>
              <a:rPr lang="en-US" sz="2970" dirty="0" err="1">
                <a:solidFill>
                  <a:srgbClr val="000000"/>
                </a:solidFill>
                <a:latin typeface="PT Sans"/>
              </a:rPr>
              <a:t>ba</a:t>
            </a:r>
            <a:r>
              <a:rPr lang="en-US" sz="2970" dirty="0">
                <a:solidFill>
                  <a:srgbClr val="000000"/>
                </a:solidFill>
                <a:latin typeface="PT Sans"/>
              </a:rPr>
              <a:t> </a:t>
            </a:r>
            <a:r>
              <a:rPr lang="en-US" sz="2970" dirty="0" err="1">
                <a:solidFill>
                  <a:srgbClr val="000000"/>
                </a:solidFill>
                <a:latin typeface="PT Sans"/>
              </a:rPr>
              <a:t>triệu</a:t>
            </a:r>
            <a:r>
              <a:rPr lang="en-US" sz="2970" dirty="0">
                <a:solidFill>
                  <a:srgbClr val="000000"/>
                </a:solidFill>
                <a:latin typeface="PT Sans"/>
              </a:rPr>
              <a:t> </a:t>
            </a:r>
            <a:r>
              <a:rPr lang="en-US" sz="2970" dirty="0" err="1">
                <a:solidFill>
                  <a:srgbClr val="000000"/>
                </a:solidFill>
                <a:latin typeface="PT Sans"/>
              </a:rPr>
              <a:t>hai</a:t>
            </a:r>
            <a:r>
              <a:rPr lang="en-US" sz="2970" dirty="0">
                <a:solidFill>
                  <a:srgbClr val="000000"/>
                </a:solidFill>
                <a:latin typeface="PT Sans"/>
              </a:rPr>
              <a:t> </a:t>
            </a:r>
            <a:r>
              <a:rPr lang="en-US" sz="2970" dirty="0" err="1">
                <a:solidFill>
                  <a:srgbClr val="000000"/>
                </a:solidFill>
                <a:latin typeface="PT Sans"/>
              </a:rPr>
              <a:t>trăm</a:t>
            </a:r>
            <a:r>
              <a:rPr lang="en-US" sz="2970" dirty="0">
                <a:solidFill>
                  <a:srgbClr val="000000"/>
                </a:solidFill>
                <a:latin typeface="PT Sans"/>
              </a:rPr>
              <a:t> </a:t>
            </a:r>
            <a:r>
              <a:rPr lang="en-US" sz="2970" dirty="0" err="1">
                <a:solidFill>
                  <a:srgbClr val="000000"/>
                </a:solidFill>
                <a:latin typeface="PT Sans"/>
              </a:rPr>
              <a:t>năm</a:t>
            </a:r>
            <a:r>
              <a:rPr lang="en-US" sz="2970" dirty="0">
                <a:solidFill>
                  <a:srgbClr val="000000"/>
                </a:solidFill>
                <a:latin typeface="PT Sans"/>
              </a:rPr>
              <a:t> </a:t>
            </a:r>
            <a:r>
              <a:rPr lang="en-US" sz="2970" dirty="0" err="1">
                <a:solidFill>
                  <a:srgbClr val="000000"/>
                </a:solidFill>
                <a:latin typeface="PT Sans"/>
              </a:rPr>
              <a:t>mươi</a:t>
            </a:r>
            <a:r>
              <a:rPr lang="en-US" sz="2970" dirty="0">
                <a:solidFill>
                  <a:srgbClr val="000000"/>
                </a:solidFill>
                <a:latin typeface="PT Sans"/>
              </a:rPr>
              <a:t> </a:t>
            </a:r>
            <a:r>
              <a:rPr lang="en-US" sz="2970" dirty="0" err="1">
                <a:solidFill>
                  <a:srgbClr val="000000"/>
                </a:solidFill>
                <a:latin typeface="PT Sans"/>
              </a:rPr>
              <a:t>nghìn</a:t>
            </a:r>
            <a:r>
              <a:rPr lang="en-US" sz="2970" dirty="0">
                <a:solidFill>
                  <a:srgbClr val="000000"/>
                </a:solidFill>
                <a:latin typeface="PT Sans"/>
              </a:rPr>
              <a:t> </a:t>
            </a:r>
            <a:r>
              <a:rPr lang="en-US" sz="2970" dirty="0" err="1">
                <a:solidFill>
                  <a:srgbClr val="000000"/>
                </a:solidFill>
                <a:latin typeface="PT Sans"/>
              </a:rPr>
              <a:t>Việt</a:t>
            </a:r>
            <a:r>
              <a:rPr lang="en-US" sz="2970" dirty="0">
                <a:solidFill>
                  <a:srgbClr val="000000"/>
                </a:solidFill>
                <a:latin typeface="PT Sans"/>
              </a:rPr>
              <a:t> Nam </a:t>
            </a:r>
            <a:r>
              <a:rPr lang="en-US" sz="2970" dirty="0" err="1">
                <a:solidFill>
                  <a:srgbClr val="000000"/>
                </a:solidFill>
                <a:latin typeface="PT Sans"/>
              </a:rPr>
              <a:t>đồng</a:t>
            </a:r>
            <a:r>
              <a:rPr lang="en-US" sz="2970" dirty="0">
                <a:solidFill>
                  <a:srgbClr val="000000"/>
                </a:solidFill>
                <a:latin typeface="PT Sans"/>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532540" y="-1207148"/>
            <a:ext cx="7016375" cy="70163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4" name="Group 4"/>
          <p:cNvGrpSpPr/>
          <p:nvPr/>
        </p:nvGrpSpPr>
        <p:grpSpPr>
          <a:xfrm>
            <a:off x="1455822" y="2557462"/>
            <a:ext cx="6700838" cy="6700838"/>
            <a:chOff x="0" y="0"/>
            <a:chExt cx="6350000" cy="6350000"/>
          </a:xfrm>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35304" r="-35304"/>
              </a:stretch>
            </a:blipFill>
          </p:spPr>
          <p:txBody>
            <a:bodyPr/>
            <a:lstStyle/>
            <a:p>
              <a:endParaRPr lang="en-US"/>
            </a:p>
          </p:txBody>
        </p:sp>
      </p:grpSp>
      <p:sp>
        <p:nvSpPr>
          <p:cNvPr id="6" name="Freeform 6"/>
          <p:cNvSpPr/>
          <p:nvPr/>
        </p:nvSpPr>
        <p:spPr>
          <a:xfrm rot="-10800000">
            <a:off x="4806240" y="1434766"/>
            <a:ext cx="1261382" cy="315345"/>
          </a:xfrm>
          <a:custGeom>
            <a:avLst/>
            <a:gdLst/>
            <a:ahLst/>
            <a:cxnLst/>
            <a:rect l="l" t="t" r="r" b="b"/>
            <a:pathLst>
              <a:path w="1261382" h="315345">
                <a:moveTo>
                  <a:pt x="0" y="0"/>
                </a:moveTo>
                <a:lnTo>
                  <a:pt x="1261382" y="0"/>
                </a:lnTo>
                <a:lnTo>
                  <a:pt x="1261382" y="315346"/>
                </a:lnTo>
                <a:lnTo>
                  <a:pt x="0" y="3153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9654989" y="4929463"/>
            <a:ext cx="7338197" cy="1683327"/>
          </a:xfrm>
          <a:prstGeom prst="rect">
            <a:avLst/>
          </a:prstGeom>
        </p:spPr>
        <p:txBody>
          <a:bodyPr lIns="0" tIns="0" rIns="0" bIns="0" rtlCol="0" anchor="t">
            <a:spAutoFit/>
          </a:bodyPr>
          <a:lstStyle/>
          <a:p>
            <a:pPr>
              <a:lnSpc>
                <a:spcPts val="4514"/>
              </a:lnSpc>
            </a:pPr>
            <a:r>
              <a:rPr lang="en-US" sz="3224">
                <a:solidFill>
                  <a:srgbClr val="000000"/>
                </a:solidFill>
                <a:latin typeface="PT Sans"/>
              </a:rPr>
              <a:t>Tiến hành lập lịch biểu cho dự án bao gồm: Công việc, thời gian thực hiện, và nhân lực đảm nhân công việc.</a:t>
            </a:r>
          </a:p>
        </p:txBody>
      </p:sp>
      <p:grpSp>
        <p:nvGrpSpPr>
          <p:cNvPr id="9" name="Group 9"/>
          <p:cNvGrpSpPr>
            <a:grpSpLocks noChangeAspect="1"/>
          </p:cNvGrpSpPr>
          <p:nvPr/>
        </p:nvGrpSpPr>
        <p:grpSpPr>
          <a:xfrm>
            <a:off x="16641032" y="8761851"/>
            <a:ext cx="2698373" cy="2698373"/>
            <a:chOff x="0" y="0"/>
            <a:chExt cx="1708150" cy="1708150"/>
          </a:xfrm>
        </p:grpSpPr>
        <p:sp>
          <p:nvSpPr>
            <p:cNvPr id="10" name="Freeform 10"/>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11" name="Freeform 11"/>
          <p:cNvSpPr/>
          <p:nvPr/>
        </p:nvSpPr>
        <p:spPr>
          <a:xfrm rot="-5400000">
            <a:off x="16172677" y="8681078"/>
            <a:ext cx="941296" cy="1096124"/>
          </a:xfrm>
          <a:custGeom>
            <a:avLst/>
            <a:gdLst/>
            <a:ahLst/>
            <a:cxnLst/>
            <a:rect l="l" t="t" r="r" b="b"/>
            <a:pathLst>
              <a:path w="941296" h="1096124">
                <a:moveTo>
                  <a:pt x="0" y="0"/>
                </a:moveTo>
                <a:lnTo>
                  <a:pt x="941296" y="0"/>
                </a:lnTo>
                <a:lnTo>
                  <a:pt x="941296" y="1096124"/>
                </a:lnTo>
                <a:lnTo>
                  <a:pt x="0" y="10961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III: LẬP KẾ HOẠCH</a:t>
            </a:r>
          </a:p>
        </p:txBody>
      </p:sp>
      <p:sp>
        <p:nvSpPr>
          <p:cNvPr id="13" name="TextBox 13"/>
          <p:cNvSpPr txBox="1"/>
          <p:nvPr/>
        </p:nvSpPr>
        <p:spPr>
          <a:xfrm>
            <a:off x="7890568" y="1791709"/>
            <a:ext cx="3791012" cy="470478"/>
          </a:xfrm>
          <a:prstGeom prst="rect">
            <a:avLst/>
          </a:prstGeom>
        </p:spPr>
        <p:txBody>
          <a:bodyPr lIns="0" tIns="0" rIns="0" bIns="0" rtlCol="0" anchor="t">
            <a:spAutoFit/>
          </a:bodyPr>
          <a:lstStyle/>
          <a:p>
            <a:pPr algn="just">
              <a:lnSpc>
                <a:spcPts val="3137"/>
              </a:lnSpc>
            </a:pPr>
            <a:r>
              <a:rPr lang="en-US" sz="4826">
                <a:solidFill>
                  <a:srgbClr val="000000"/>
                </a:solidFill>
                <a:latin typeface="Alatsi"/>
              </a:rPr>
              <a:t>LẬP LỊCH BIỂU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3004614" y="4500939"/>
            <a:ext cx="7016375" cy="70163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4" name="Freeform 4"/>
          <p:cNvSpPr/>
          <p:nvPr/>
        </p:nvSpPr>
        <p:spPr>
          <a:xfrm rot="-5400000">
            <a:off x="12438302" y="8227242"/>
            <a:ext cx="1132623" cy="1318921"/>
          </a:xfrm>
          <a:custGeom>
            <a:avLst/>
            <a:gdLst/>
            <a:ahLst/>
            <a:cxnLst/>
            <a:rect l="l" t="t" r="r" b="b"/>
            <a:pathLst>
              <a:path w="1132623" h="1318921">
                <a:moveTo>
                  <a:pt x="0" y="0"/>
                </a:moveTo>
                <a:lnTo>
                  <a:pt x="1132623" y="0"/>
                </a:lnTo>
                <a:lnTo>
                  <a:pt x="1132623" y="1318921"/>
                </a:lnTo>
                <a:lnTo>
                  <a:pt x="0" y="1318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645919" y="2922354"/>
            <a:ext cx="9840675" cy="5964348"/>
          </a:xfrm>
          <a:custGeom>
            <a:avLst/>
            <a:gdLst/>
            <a:ahLst/>
            <a:cxnLst/>
            <a:rect l="l" t="t" r="r" b="b"/>
            <a:pathLst>
              <a:path w="9840675" h="5964348">
                <a:moveTo>
                  <a:pt x="0" y="0"/>
                </a:moveTo>
                <a:lnTo>
                  <a:pt x="9840675" y="0"/>
                </a:lnTo>
                <a:lnTo>
                  <a:pt x="9840675" y="5964349"/>
                </a:lnTo>
                <a:lnTo>
                  <a:pt x="0" y="5964349"/>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III: LẬP KẾ HOẠCH</a:t>
            </a:r>
          </a:p>
        </p:txBody>
      </p:sp>
      <p:sp>
        <p:nvSpPr>
          <p:cNvPr id="10" name="TextBox 10"/>
          <p:cNvSpPr txBox="1"/>
          <p:nvPr/>
        </p:nvSpPr>
        <p:spPr>
          <a:xfrm>
            <a:off x="1645919" y="1793573"/>
            <a:ext cx="5617197" cy="472636"/>
          </a:xfrm>
          <a:prstGeom prst="rect">
            <a:avLst/>
          </a:prstGeom>
        </p:spPr>
        <p:txBody>
          <a:bodyPr lIns="0" tIns="0" rIns="0" bIns="0" rtlCol="0" anchor="t">
            <a:spAutoFit/>
          </a:bodyPr>
          <a:lstStyle/>
          <a:p>
            <a:pPr>
              <a:lnSpc>
                <a:spcPts val="3137"/>
              </a:lnSpc>
            </a:pPr>
            <a:r>
              <a:rPr lang="en-US" sz="4826">
                <a:solidFill>
                  <a:srgbClr val="000000"/>
                </a:solidFill>
                <a:latin typeface="Alatsi"/>
              </a:rPr>
              <a:t>LẬP LỊCH BIỂU</a:t>
            </a:r>
          </a:p>
        </p:txBody>
      </p:sp>
      <p:sp>
        <p:nvSpPr>
          <p:cNvPr id="11" name="TextBox 11"/>
          <p:cNvSpPr txBox="1"/>
          <p:nvPr/>
        </p:nvSpPr>
        <p:spPr>
          <a:xfrm>
            <a:off x="2736552" y="9386339"/>
            <a:ext cx="8007648"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SƠ ĐỒ GANTT PHÂN BỔ THỜI GIAN VÀ NHÂN LỰC 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3004614" y="4500939"/>
            <a:ext cx="7016375" cy="70163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4" name="Freeform 4"/>
          <p:cNvSpPr/>
          <p:nvPr/>
        </p:nvSpPr>
        <p:spPr>
          <a:xfrm rot="-5400000">
            <a:off x="12438302" y="8227242"/>
            <a:ext cx="1132623" cy="1318921"/>
          </a:xfrm>
          <a:custGeom>
            <a:avLst/>
            <a:gdLst/>
            <a:ahLst/>
            <a:cxnLst/>
            <a:rect l="l" t="t" r="r" b="b"/>
            <a:pathLst>
              <a:path w="1132623" h="1318921">
                <a:moveTo>
                  <a:pt x="0" y="0"/>
                </a:moveTo>
                <a:lnTo>
                  <a:pt x="1132623" y="0"/>
                </a:lnTo>
                <a:lnTo>
                  <a:pt x="1132623" y="1318921"/>
                </a:lnTo>
                <a:lnTo>
                  <a:pt x="0" y="1318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2157992" y="2756279"/>
            <a:ext cx="10187161" cy="6261939"/>
          </a:xfrm>
          <a:custGeom>
            <a:avLst/>
            <a:gdLst/>
            <a:ahLst/>
            <a:cxnLst/>
            <a:rect l="l" t="t" r="r" b="b"/>
            <a:pathLst>
              <a:path w="10187161" h="6261939">
                <a:moveTo>
                  <a:pt x="0" y="0"/>
                </a:moveTo>
                <a:lnTo>
                  <a:pt x="10187162" y="0"/>
                </a:lnTo>
                <a:lnTo>
                  <a:pt x="10187162" y="6261939"/>
                </a:lnTo>
                <a:lnTo>
                  <a:pt x="0" y="6261939"/>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III: LẬP KẾ HOẠCH</a:t>
            </a:r>
          </a:p>
        </p:txBody>
      </p:sp>
      <p:sp>
        <p:nvSpPr>
          <p:cNvPr id="10" name="TextBox 10"/>
          <p:cNvSpPr txBox="1"/>
          <p:nvPr/>
        </p:nvSpPr>
        <p:spPr>
          <a:xfrm>
            <a:off x="1645919" y="1793573"/>
            <a:ext cx="5617197" cy="472636"/>
          </a:xfrm>
          <a:prstGeom prst="rect">
            <a:avLst/>
          </a:prstGeom>
        </p:spPr>
        <p:txBody>
          <a:bodyPr lIns="0" tIns="0" rIns="0" bIns="0" rtlCol="0" anchor="t">
            <a:spAutoFit/>
          </a:bodyPr>
          <a:lstStyle/>
          <a:p>
            <a:pPr>
              <a:lnSpc>
                <a:spcPts val="3137"/>
              </a:lnSpc>
            </a:pPr>
            <a:r>
              <a:rPr lang="en-US" sz="4826">
                <a:solidFill>
                  <a:srgbClr val="000000"/>
                </a:solidFill>
                <a:latin typeface="Alatsi"/>
              </a:rPr>
              <a:t>LẬP LỊCH BIỂU</a:t>
            </a:r>
          </a:p>
        </p:txBody>
      </p:sp>
      <p:sp>
        <p:nvSpPr>
          <p:cNvPr id="11" name="TextBox 11"/>
          <p:cNvSpPr txBox="1"/>
          <p:nvPr/>
        </p:nvSpPr>
        <p:spPr>
          <a:xfrm>
            <a:off x="2692499" y="9386339"/>
            <a:ext cx="8127901"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SƠ ĐỒ GANTT PHÂN BỔ THỜI GIAN VÀ NHÂN LỰC 2</a:t>
            </a:r>
          </a:p>
        </p:txBody>
      </p:sp>
      <p:sp>
        <p:nvSpPr>
          <p:cNvPr id="12" name="TextBox 12"/>
          <p:cNvSpPr txBox="1"/>
          <p:nvPr/>
        </p:nvSpPr>
        <p:spPr>
          <a:xfrm>
            <a:off x="14124963" y="5830098"/>
            <a:ext cx="3949240" cy="3453130"/>
          </a:xfrm>
          <a:prstGeom prst="rect">
            <a:avLst/>
          </a:prstGeom>
        </p:spPr>
        <p:txBody>
          <a:bodyPr lIns="0" tIns="0" rIns="0" bIns="0" rtlCol="0" anchor="t">
            <a:spAutoFit/>
          </a:bodyPr>
          <a:lstStyle/>
          <a:p>
            <a:pPr>
              <a:lnSpc>
                <a:spcPts val="3919"/>
              </a:lnSpc>
              <a:spcBef>
                <a:spcPct val="0"/>
              </a:spcBef>
            </a:pPr>
            <a:r>
              <a:rPr lang="en-US" sz="2799">
                <a:solidFill>
                  <a:srgbClr val="FFFFFF"/>
                </a:solidFill>
                <a:latin typeface="PT Sans"/>
              </a:rPr>
              <a:t>Như vậy tổng thời gian để phát triển dự án như đã nói ở phía trên là 31 ngày. Trong đó, ngày bắt đầu là: 24/10/2023 và ngày kết thúc dự án là: 5/12/2023.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3004614" y="4500939"/>
            <a:ext cx="7016375" cy="70163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8157"/>
            </a:solidFill>
          </p:spPr>
          <p:txBody>
            <a:bodyPr/>
            <a:lstStyle/>
            <a:p>
              <a:endParaRPr lang="en-US"/>
            </a:p>
          </p:txBody>
        </p:sp>
      </p:grpSp>
      <p:sp>
        <p:nvSpPr>
          <p:cNvPr id="4" name="Freeform 4"/>
          <p:cNvSpPr/>
          <p:nvPr/>
        </p:nvSpPr>
        <p:spPr>
          <a:xfrm rot="-5400000">
            <a:off x="12438302" y="8227242"/>
            <a:ext cx="1132623" cy="1318921"/>
          </a:xfrm>
          <a:custGeom>
            <a:avLst/>
            <a:gdLst/>
            <a:ahLst/>
            <a:cxnLst/>
            <a:rect l="l" t="t" r="r" b="b"/>
            <a:pathLst>
              <a:path w="1132623" h="1318921">
                <a:moveTo>
                  <a:pt x="0" y="0"/>
                </a:moveTo>
                <a:lnTo>
                  <a:pt x="1132623" y="0"/>
                </a:lnTo>
                <a:lnTo>
                  <a:pt x="1132623" y="1318921"/>
                </a:lnTo>
                <a:lnTo>
                  <a:pt x="0" y="1318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511293" y="2380510"/>
            <a:ext cx="10230986" cy="6737213"/>
          </a:xfrm>
          <a:custGeom>
            <a:avLst/>
            <a:gdLst/>
            <a:ahLst/>
            <a:cxnLst/>
            <a:rect l="l" t="t" r="r" b="b"/>
            <a:pathLst>
              <a:path w="10230986" h="6737213">
                <a:moveTo>
                  <a:pt x="0" y="0"/>
                </a:moveTo>
                <a:lnTo>
                  <a:pt x="10230986" y="0"/>
                </a:lnTo>
                <a:lnTo>
                  <a:pt x="10230986" y="6737213"/>
                </a:lnTo>
                <a:lnTo>
                  <a:pt x="0" y="6737213"/>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F28157"/>
                </a:solidFill>
                <a:latin typeface="Alatsi"/>
              </a:rPr>
              <a:t>CHƯƠNG III: LẬP KẾ HOẠCH</a:t>
            </a:r>
          </a:p>
        </p:txBody>
      </p:sp>
      <p:sp>
        <p:nvSpPr>
          <p:cNvPr id="10" name="TextBox 10"/>
          <p:cNvSpPr txBox="1"/>
          <p:nvPr/>
        </p:nvSpPr>
        <p:spPr>
          <a:xfrm>
            <a:off x="1645919" y="1793573"/>
            <a:ext cx="7498081" cy="472636"/>
          </a:xfrm>
          <a:prstGeom prst="rect">
            <a:avLst/>
          </a:prstGeom>
        </p:spPr>
        <p:txBody>
          <a:bodyPr lIns="0" tIns="0" rIns="0" bIns="0" rtlCol="0" anchor="t">
            <a:spAutoFit/>
          </a:bodyPr>
          <a:lstStyle/>
          <a:p>
            <a:pPr>
              <a:lnSpc>
                <a:spcPts val="3137"/>
              </a:lnSpc>
            </a:pPr>
            <a:r>
              <a:rPr lang="en-US" sz="4826">
                <a:solidFill>
                  <a:srgbClr val="F28157"/>
                </a:solidFill>
                <a:latin typeface="Alatsi"/>
              </a:rPr>
              <a:t>PHÂN BỔ TÀI NGUYÊN</a:t>
            </a:r>
          </a:p>
        </p:txBody>
      </p:sp>
      <p:sp>
        <p:nvSpPr>
          <p:cNvPr id="11" name="TextBox 11"/>
          <p:cNvSpPr txBox="1"/>
          <p:nvPr/>
        </p:nvSpPr>
        <p:spPr>
          <a:xfrm>
            <a:off x="3626168" y="9386339"/>
            <a:ext cx="6127432"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SƠ ĐỒ GANTT PHÂN BỔ TÀI NGUYÊN 1</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3004614" y="4500939"/>
            <a:ext cx="7016375" cy="7016375"/>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8157"/>
            </a:solidFill>
          </p:spPr>
          <p:txBody>
            <a:bodyPr/>
            <a:lstStyle/>
            <a:p>
              <a:endParaRPr lang="en-US"/>
            </a:p>
          </p:txBody>
        </p:sp>
      </p:grpSp>
      <p:sp>
        <p:nvSpPr>
          <p:cNvPr id="4" name="Freeform 4"/>
          <p:cNvSpPr/>
          <p:nvPr/>
        </p:nvSpPr>
        <p:spPr>
          <a:xfrm rot="-5400000">
            <a:off x="12438302" y="8227242"/>
            <a:ext cx="1132623" cy="1318921"/>
          </a:xfrm>
          <a:custGeom>
            <a:avLst/>
            <a:gdLst/>
            <a:ahLst/>
            <a:cxnLst/>
            <a:rect l="l" t="t" r="r" b="b"/>
            <a:pathLst>
              <a:path w="1132623" h="1318921">
                <a:moveTo>
                  <a:pt x="0" y="0"/>
                </a:moveTo>
                <a:lnTo>
                  <a:pt x="1132623" y="0"/>
                </a:lnTo>
                <a:lnTo>
                  <a:pt x="1132623" y="1318921"/>
                </a:lnTo>
                <a:lnTo>
                  <a:pt x="0" y="1318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951114" y="2494810"/>
            <a:ext cx="11712960" cy="6024877"/>
          </a:xfrm>
          <a:custGeom>
            <a:avLst/>
            <a:gdLst/>
            <a:ahLst/>
            <a:cxnLst/>
            <a:rect l="l" t="t" r="r" b="b"/>
            <a:pathLst>
              <a:path w="11712960" h="6024877">
                <a:moveTo>
                  <a:pt x="0" y="0"/>
                </a:moveTo>
                <a:lnTo>
                  <a:pt x="11712960" y="0"/>
                </a:lnTo>
                <a:lnTo>
                  <a:pt x="11712960" y="6024877"/>
                </a:lnTo>
                <a:lnTo>
                  <a:pt x="0" y="6024877"/>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645919" y="539042"/>
            <a:ext cx="11678169" cy="769621"/>
          </a:xfrm>
          <a:prstGeom prst="rect">
            <a:avLst/>
          </a:prstGeom>
        </p:spPr>
        <p:txBody>
          <a:bodyPr lIns="0" tIns="0" rIns="0" bIns="0" rtlCol="0" anchor="t">
            <a:spAutoFit/>
          </a:bodyPr>
          <a:lstStyle/>
          <a:p>
            <a:pPr>
              <a:lnSpc>
                <a:spcPts val="5640"/>
              </a:lnSpc>
            </a:pPr>
            <a:r>
              <a:rPr lang="en-US" sz="6000">
                <a:solidFill>
                  <a:srgbClr val="F28157"/>
                </a:solidFill>
                <a:latin typeface="Alatsi"/>
              </a:rPr>
              <a:t>CHƯƠNG III: LẬP KẾ HOẠCH</a:t>
            </a:r>
          </a:p>
        </p:txBody>
      </p:sp>
      <p:sp>
        <p:nvSpPr>
          <p:cNvPr id="10" name="TextBox 10"/>
          <p:cNvSpPr txBox="1"/>
          <p:nvPr/>
        </p:nvSpPr>
        <p:spPr>
          <a:xfrm>
            <a:off x="1645919" y="1793573"/>
            <a:ext cx="7498081" cy="472636"/>
          </a:xfrm>
          <a:prstGeom prst="rect">
            <a:avLst/>
          </a:prstGeom>
        </p:spPr>
        <p:txBody>
          <a:bodyPr lIns="0" tIns="0" rIns="0" bIns="0" rtlCol="0" anchor="t">
            <a:spAutoFit/>
          </a:bodyPr>
          <a:lstStyle/>
          <a:p>
            <a:pPr>
              <a:lnSpc>
                <a:spcPts val="3137"/>
              </a:lnSpc>
            </a:pPr>
            <a:r>
              <a:rPr lang="en-US" sz="4826">
                <a:solidFill>
                  <a:srgbClr val="F28157"/>
                </a:solidFill>
                <a:latin typeface="Alatsi"/>
              </a:rPr>
              <a:t>PHÂN BỔ TÀI NGUYÊN</a:t>
            </a:r>
          </a:p>
        </p:txBody>
      </p:sp>
      <p:sp>
        <p:nvSpPr>
          <p:cNvPr id="11" name="TextBox 11"/>
          <p:cNvSpPr txBox="1"/>
          <p:nvPr/>
        </p:nvSpPr>
        <p:spPr>
          <a:xfrm>
            <a:off x="3582054" y="9386339"/>
            <a:ext cx="6323945"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SƠ ĐỒ GANTT PHÂN BỔ TÀI NGUYÊN 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IV: KẾT QUẢ</a:t>
            </a:r>
          </a:p>
        </p:txBody>
      </p:sp>
      <p:sp>
        <p:nvSpPr>
          <p:cNvPr id="9" name="TextBox 9"/>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MÀN HÌNH GIAO DIỆN ỨNG DỤNG</a:t>
            </a:r>
          </a:p>
        </p:txBody>
      </p:sp>
      <p:sp>
        <p:nvSpPr>
          <p:cNvPr id="12" name="TextBox 11">
            <a:extLst>
              <a:ext uri="{FF2B5EF4-FFF2-40B4-BE49-F238E27FC236}">
                <a16:creationId xmlns:a16="http://schemas.microsoft.com/office/drawing/2014/main" id="{69467C77-DC0B-78EC-3D6B-BEC5D0B803A7}"/>
              </a:ext>
            </a:extLst>
          </p:cNvPr>
          <p:cNvSpPr txBox="1"/>
          <p:nvPr/>
        </p:nvSpPr>
        <p:spPr>
          <a:xfrm>
            <a:off x="228600" y="2125382"/>
            <a:ext cx="6323945"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Giao </a:t>
            </a:r>
            <a:r>
              <a:rPr lang="en-US" sz="2799" dirty="0" err="1">
                <a:solidFill>
                  <a:srgbClr val="000000"/>
                </a:solidFill>
                <a:latin typeface="Alatsi Bold"/>
              </a:rPr>
              <a:t>diện</a:t>
            </a:r>
            <a:r>
              <a:rPr lang="en-US" sz="2799" dirty="0">
                <a:solidFill>
                  <a:srgbClr val="000000"/>
                </a:solidFill>
                <a:latin typeface="Alatsi Bold"/>
              </a:rPr>
              <a:t> </a:t>
            </a:r>
            <a:r>
              <a:rPr lang="en-US" sz="2799" dirty="0" err="1">
                <a:solidFill>
                  <a:srgbClr val="000000"/>
                </a:solidFill>
                <a:latin typeface="Alatsi Bold"/>
              </a:rPr>
              <a:t>quản</a:t>
            </a:r>
            <a:r>
              <a:rPr lang="en-US" sz="2799" dirty="0">
                <a:solidFill>
                  <a:srgbClr val="000000"/>
                </a:solidFill>
                <a:latin typeface="Alatsi Bold"/>
              </a:rPr>
              <a:t> </a:t>
            </a:r>
            <a:r>
              <a:rPr lang="en-US" sz="2799" dirty="0" err="1">
                <a:solidFill>
                  <a:srgbClr val="000000"/>
                </a:solidFill>
                <a:latin typeface="Alatsi Bold"/>
              </a:rPr>
              <a:t>trị</a:t>
            </a:r>
            <a:endParaRPr lang="en-US" sz="2799" dirty="0">
              <a:solidFill>
                <a:srgbClr val="000000"/>
              </a:solidFill>
              <a:latin typeface="Alatsi Bold"/>
            </a:endParaRPr>
          </a:p>
        </p:txBody>
      </p:sp>
      <p:pic>
        <p:nvPicPr>
          <p:cNvPr id="10" name="Picture 9">
            <a:extLst>
              <a:ext uri="{FF2B5EF4-FFF2-40B4-BE49-F238E27FC236}">
                <a16:creationId xmlns:a16="http://schemas.microsoft.com/office/drawing/2014/main" id="{AA1C320D-86F6-3B46-66C5-B9651618B72D}"/>
              </a:ext>
            </a:extLst>
          </p:cNvPr>
          <p:cNvPicPr>
            <a:picLocks noChangeAspect="1"/>
          </p:cNvPicPr>
          <p:nvPr/>
        </p:nvPicPr>
        <p:blipFill>
          <a:blip r:embed="rId7"/>
          <a:stretch>
            <a:fillRect/>
          </a:stretch>
        </p:blipFill>
        <p:spPr>
          <a:xfrm>
            <a:off x="1997811" y="2938329"/>
            <a:ext cx="12861189" cy="3940902"/>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26C873FF-F7E5-3E7D-2164-C49BB570435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75688" y="2938326"/>
            <a:ext cx="13134680" cy="6353157"/>
          </a:xfrm>
          <a:prstGeom prst="rect">
            <a:avLst/>
          </a:prstGeom>
          <a:noFill/>
          <a:ln>
            <a:noFill/>
          </a:ln>
        </p:spPr>
      </p:pic>
      <p:pic>
        <p:nvPicPr>
          <p:cNvPr id="14" name="Picture 13">
            <a:extLst>
              <a:ext uri="{FF2B5EF4-FFF2-40B4-BE49-F238E27FC236}">
                <a16:creationId xmlns:a16="http://schemas.microsoft.com/office/drawing/2014/main" id="{C80496ED-0771-8B70-97EE-A560F7CEBD15}"/>
              </a:ext>
            </a:extLst>
          </p:cNvPr>
          <p:cNvPicPr>
            <a:picLocks noChangeAspect="1"/>
          </p:cNvPicPr>
          <p:nvPr/>
        </p:nvPicPr>
        <p:blipFill>
          <a:blip r:embed="rId9"/>
          <a:stretch>
            <a:fillRect/>
          </a:stretch>
        </p:blipFill>
        <p:spPr>
          <a:xfrm>
            <a:off x="1721845" y="2790734"/>
            <a:ext cx="14533931" cy="6500749"/>
          </a:xfrm>
          <a:prstGeom prst="rect">
            <a:avLst/>
          </a:prstGeom>
        </p:spPr>
      </p:pic>
    </p:spTree>
    <p:extLst>
      <p:ext uri="{BB962C8B-B14F-4D97-AF65-F5344CB8AC3E}">
        <p14:creationId xmlns:p14="http://schemas.microsoft.com/office/powerpoint/2010/main" val="318166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285179" y="4178852"/>
            <a:ext cx="10448072" cy="10448072"/>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grpSp>
        <p:nvGrpSpPr>
          <p:cNvPr id="4" name="Group 4"/>
          <p:cNvGrpSpPr/>
          <p:nvPr/>
        </p:nvGrpSpPr>
        <p:grpSpPr>
          <a:xfrm>
            <a:off x="10388642" y="1708185"/>
            <a:ext cx="6870658" cy="6870630"/>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99" r="-24999"/>
              </a:stretch>
            </a:blipFill>
          </p:spPr>
          <p:txBody>
            <a:bodyPr/>
            <a:lstStyle/>
            <a:p>
              <a:endParaRPr lang="en-US"/>
            </a:p>
          </p:txBody>
        </p:sp>
      </p:grpSp>
      <p:sp>
        <p:nvSpPr>
          <p:cNvPr id="6" name="TextBox 6"/>
          <p:cNvSpPr txBox="1"/>
          <p:nvPr/>
        </p:nvSpPr>
        <p:spPr>
          <a:xfrm>
            <a:off x="1850896" y="2697475"/>
            <a:ext cx="7099353"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NỘI DUNG BÁO CÁO</a:t>
            </a:r>
          </a:p>
        </p:txBody>
      </p:sp>
      <p:sp>
        <p:nvSpPr>
          <p:cNvPr id="7" name="TextBox 7"/>
          <p:cNvSpPr txBox="1"/>
          <p:nvPr/>
        </p:nvSpPr>
        <p:spPr>
          <a:xfrm>
            <a:off x="1850896" y="4436027"/>
            <a:ext cx="7974438" cy="3451855"/>
          </a:xfrm>
          <a:prstGeom prst="rect">
            <a:avLst/>
          </a:prstGeom>
        </p:spPr>
        <p:txBody>
          <a:bodyPr lIns="0" tIns="0" rIns="0" bIns="0" rtlCol="0" anchor="t">
            <a:spAutoFit/>
          </a:bodyPr>
          <a:lstStyle/>
          <a:p>
            <a:pPr>
              <a:lnSpc>
                <a:spcPts val="3314"/>
              </a:lnSpc>
            </a:pPr>
            <a:r>
              <a:rPr lang="en-US" sz="5099" dirty="0">
                <a:solidFill>
                  <a:srgbClr val="000000"/>
                </a:solidFill>
                <a:latin typeface="Alatsi Bold"/>
              </a:rPr>
              <a:t>CHƯƠNG I: QUẢN LÝ PHẠM VI</a:t>
            </a:r>
          </a:p>
          <a:p>
            <a:pPr>
              <a:lnSpc>
                <a:spcPts val="3314"/>
              </a:lnSpc>
            </a:pPr>
            <a:endParaRPr lang="en-US" sz="5099" dirty="0">
              <a:solidFill>
                <a:srgbClr val="000000"/>
              </a:solidFill>
              <a:latin typeface="Alatsi Bold"/>
            </a:endParaRPr>
          </a:p>
          <a:p>
            <a:pPr>
              <a:lnSpc>
                <a:spcPts val="3314"/>
              </a:lnSpc>
            </a:pPr>
            <a:r>
              <a:rPr lang="en-US" sz="5099" dirty="0">
                <a:solidFill>
                  <a:srgbClr val="000000"/>
                </a:solidFill>
                <a:latin typeface="Alatsi Bold"/>
              </a:rPr>
              <a:t>CHƯƠNG II: ƯỚC LƯỢNG</a:t>
            </a:r>
          </a:p>
          <a:p>
            <a:pPr>
              <a:lnSpc>
                <a:spcPts val="3314"/>
              </a:lnSpc>
            </a:pPr>
            <a:endParaRPr lang="en-US" sz="5099" dirty="0">
              <a:solidFill>
                <a:srgbClr val="000000"/>
              </a:solidFill>
              <a:latin typeface="Alatsi Bold"/>
            </a:endParaRPr>
          </a:p>
          <a:p>
            <a:pPr>
              <a:lnSpc>
                <a:spcPts val="3314"/>
              </a:lnSpc>
            </a:pPr>
            <a:r>
              <a:rPr lang="en-US" sz="5099" dirty="0">
                <a:solidFill>
                  <a:srgbClr val="000000"/>
                </a:solidFill>
                <a:latin typeface="Alatsi Bold"/>
              </a:rPr>
              <a:t>CHƯƠNG III: LẬP KẾ HOẠCH</a:t>
            </a:r>
          </a:p>
          <a:p>
            <a:pPr>
              <a:lnSpc>
                <a:spcPts val="3314"/>
              </a:lnSpc>
            </a:pPr>
            <a:endParaRPr lang="en-US" sz="5099" dirty="0">
              <a:solidFill>
                <a:srgbClr val="000000"/>
              </a:solidFill>
              <a:latin typeface="Alatsi Bold"/>
            </a:endParaRPr>
          </a:p>
          <a:p>
            <a:pPr>
              <a:lnSpc>
                <a:spcPts val="3314"/>
              </a:lnSpc>
            </a:pPr>
            <a:r>
              <a:rPr lang="en-US" sz="5099" dirty="0">
                <a:solidFill>
                  <a:srgbClr val="000000"/>
                </a:solidFill>
                <a:latin typeface="Alatsi Bold"/>
              </a:rPr>
              <a:t>CHƯƠNG IV: KẾT QUẢ</a:t>
            </a:r>
          </a:p>
          <a:p>
            <a:pPr>
              <a:lnSpc>
                <a:spcPts val="3314"/>
              </a:lnSpc>
            </a:pPr>
            <a:endParaRPr lang="en-US" sz="5099" dirty="0">
              <a:solidFill>
                <a:srgbClr val="000000"/>
              </a:solidFill>
              <a:latin typeface="Alatsi Bold"/>
            </a:endParaRPr>
          </a:p>
        </p:txBody>
      </p:sp>
      <p:sp>
        <p:nvSpPr>
          <p:cNvPr id="8" name="TextBox 8"/>
          <p:cNvSpPr txBox="1"/>
          <p:nvPr/>
        </p:nvSpPr>
        <p:spPr>
          <a:xfrm>
            <a:off x="2572826" y="7493301"/>
            <a:ext cx="3391054" cy="231681"/>
          </a:xfrm>
          <a:prstGeom prst="rect">
            <a:avLst/>
          </a:prstGeom>
        </p:spPr>
        <p:txBody>
          <a:bodyPr lIns="0" tIns="0" rIns="0" bIns="0" rtlCol="0" anchor="t">
            <a:spAutoFit/>
          </a:bodyPr>
          <a:lstStyle/>
          <a:p>
            <a:pPr algn="ctr">
              <a:lnSpc>
                <a:spcPts val="1535"/>
              </a:lnSpc>
            </a:pPr>
            <a:r>
              <a:rPr lang="en-US" sz="2362">
                <a:solidFill>
                  <a:srgbClr val="FFFFFF"/>
                </a:solidFill>
                <a:latin typeface="Alatsi Bold"/>
              </a:rPr>
              <a:t>LETS GET STARTED</a:t>
            </a:r>
          </a:p>
        </p:txBody>
      </p:sp>
      <p:grpSp>
        <p:nvGrpSpPr>
          <p:cNvPr id="9" name="Group 9"/>
          <p:cNvGrpSpPr/>
          <p:nvPr/>
        </p:nvGrpSpPr>
        <p:grpSpPr>
          <a:xfrm>
            <a:off x="-1597285" y="-2005744"/>
            <a:ext cx="4011489" cy="401148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11" name="Freeform 11"/>
          <p:cNvSpPr/>
          <p:nvPr/>
        </p:nvSpPr>
        <p:spPr>
          <a:xfrm rot="-5400000">
            <a:off x="574994" y="1644832"/>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rot="-5400000">
            <a:off x="10527433" y="1569395"/>
            <a:ext cx="1687592" cy="1965172"/>
          </a:xfrm>
          <a:custGeom>
            <a:avLst/>
            <a:gdLst/>
            <a:ahLst/>
            <a:cxnLst/>
            <a:rect l="l" t="t" r="r" b="b"/>
            <a:pathLst>
              <a:path w="1687592" h="1965172">
                <a:moveTo>
                  <a:pt x="0" y="0"/>
                </a:moveTo>
                <a:lnTo>
                  <a:pt x="1687591" y="0"/>
                </a:lnTo>
                <a:lnTo>
                  <a:pt x="1687591" y="1965172"/>
                </a:lnTo>
                <a:lnTo>
                  <a:pt x="0" y="19651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IV: KẾT QUẢ</a:t>
            </a:r>
          </a:p>
        </p:txBody>
      </p:sp>
      <p:sp>
        <p:nvSpPr>
          <p:cNvPr id="9" name="TextBox 9"/>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MÀN HÌNH GIAO DIỆN ỨNG DỤNG</a:t>
            </a:r>
          </a:p>
        </p:txBody>
      </p:sp>
      <p:sp>
        <p:nvSpPr>
          <p:cNvPr id="12" name="TextBox 11">
            <a:extLst>
              <a:ext uri="{FF2B5EF4-FFF2-40B4-BE49-F238E27FC236}">
                <a16:creationId xmlns:a16="http://schemas.microsoft.com/office/drawing/2014/main" id="{69467C77-DC0B-78EC-3D6B-BEC5D0B803A7}"/>
              </a:ext>
            </a:extLst>
          </p:cNvPr>
          <p:cNvSpPr txBox="1"/>
          <p:nvPr/>
        </p:nvSpPr>
        <p:spPr>
          <a:xfrm>
            <a:off x="228600" y="2125382"/>
            <a:ext cx="6323945"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Giao </a:t>
            </a:r>
            <a:r>
              <a:rPr lang="en-US" sz="2799" dirty="0" err="1">
                <a:solidFill>
                  <a:srgbClr val="000000"/>
                </a:solidFill>
                <a:latin typeface="Alatsi Bold"/>
              </a:rPr>
              <a:t>diện</a:t>
            </a:r>
            <a:r>
              <a:rPr lang="en-US" sz="2799" dirty="0">
                <a:solidFill>
                  <a:srgbClr val="000000"/>
                </a:solidFill>
                <a:latin typeface="Alatsi Bold"/>
              </a:rPr>
              <a:t> </a:t>
            </a:r>
            <a:r>
              <a:rPr lang="en-US" sz="2799" dirty="0" err="1">
                <a:solidFill>
                  <a:srgbClr val="000000"/>
                </a:solidFill>
                <a:latin typeface="Alatsi Bold"/>
              </a:rPr>
              <a:t>quản</a:t>
            </a:r>
            <a:r>
              <a:rPr lang="en-US" sz="2799" dirty="0">
                <a:solidFill>
                  <a:srgbClr val="000000"/>
                </a:solidFill>
                <a:latin typeface="Alatsi Bold"/>
              </a:rPr>
              <a:t> </a:t>
            </a:r>
            <a:r>
              <a:rPr lang="en-US" sz="2799" dirty="0" err="1">
                <a:solidFill>
                  <a:srgbClr val="000000"/>
                </a:solidFill>
                <a:latin typeface="Alatsi Bold"/>
              </a:rPr>
              <a:t>trị</a:t>
            </a:r>
            <a:endParaRPr lang="en-US" sz="2799" dirty="0">
              <a:solidFill>
                <a:srgbClr val="000000"/>
              </a:solidFill>
              <a:latin typeface="Alatsi Bold"/>
            </a:endParaRPr>
          </a:p>
        </p:txBody>
      </p:sp>
      <p:pic>
        <p:nvPicPr>
          <p:cNvPr id="11" name="Picture 10" descr="A screenshot of a computer&#10;&#10;Description automatically generated">
            <a:extLst>
              <a:ext uri="{FF2B5EF4-FFF2-40B4-BE49-F238E27FC236}">
                <a16:creationId xmlns:a16="http://schemas.microsoft.com/office/drawing/2014/main" id="{04FBAE64-553E-73B4-0D76-74ADEA1636E1}"/>
              </a:ext>
            </a:extLst>
          </p:cNvPr>
          <p:cNvPicPr>
            <a:picLocks noChangeAspect="1"/>
          </p:cNvPicPr>
          <p:nvPr/>
        </p:nvPicPr>
        <p:blipFill rotWithShape="1">
          <a:blip r:embed="rId7">
            <a:extLst>
              <a:ext uri="{28A0092B-C50C-407E-A947-70E740481C1C}">
                <a14:useLocalDpi xmlns:a14="http://schemas.microsoft.com/office/drawing/2010/main" val="0"/>
              </a:ext>
            </a:extLst>
          </a:blip>
          <a:srcRect l="1666" r="4359"/>
          <a:stretch/>
        </p:blipFill>
        <p:spPr bwMode="auto">
          <a:xfrm>
            <a:off x="1978147" y="3192960"/>
            <a:ext cx="12223544" cy="5846345"/>
          </a:xfrm>
          <a:prstGeom prst="rect">
            <a:avLst/>
          </a:prstGeom>
          <a:noFill/>
          <a:ln>
            <a:noFill/>
          </a:ln>
          <a:extLst>
            <a:ext uri="{53640926-AAD7-44D8-BBD7-CCE9431645EC}">
              <a14:shadowObscured xmlns:a14="http://schemas.microsoft.com/office/drawing/2010/main"/>
            </a:ext>
          </a:extLst>
        </p:spPr>
      </p:pic>
      <p:pic>
        <p:nvPicPr>
          <p:cNvPr id="13" name="Picture 12" descr="A screenshot of a computer&#10;&#10;Description automatically generated">
            <a:extLst>
              <a:ext uri="{FF2B5EF4-FFF2-40B4-BE49-F238E27FC236}">
                <a16:creationId xmlns:a16="http://schemas.microsoft.com/office/drawing/2014/main" id="{3DDD3E4F-5DAB-232F-FE9A-64F8BE783CC8}"/>
              </a:ext>
            </a:extLst>
          </p:cNvPr>
          <p:cNvPicPr>
            <a:picLocks noChangeAspect="1"/>
          </p:cNvPicPr>
          <p:nvPr/>
        </p:nvPicPr>
        <p:blipFill rotWithShape="1">
          <a:blip r:embed="rId8">
            <a:extLst>
              <a:ext uri="{28A0092B-C50C-407E-A947-70E740481C1C}">
                <a14:useLocalDpi xmlns:a14="http://schemas.microsoft.com/office/drawing/2010/main" val="0"/>
              </a:ext>
            </a:extLst>
          </a:blip>
          <a:srcRect l="2564" r="4615"/>
          <a:stretch/>
        </p:blipFill>
        <p:spPr bwMode="auto">
          <a:xfrm>
            <a:off x="1975689" y="3186814"/>
            <a:ext cx="12324332" cy="3937885"/>
          </a:xfrm>
          <a:prstGeom prst="rect">
            <a:avLst/>
          </a:prstGeom>
          <a:noFill/>
          <a:ln>
            <a:noFill/>
          </a:ln>
          <a:extLst>
            <a:ext uri="{53640926-AAD7-44D8-BBD7-CCE9431645EC}">
              <a14:shadowObscured xmlns:a14="http://schemas.microsoft.com/office/drawing/2010/main"/>
            </a:ext>
          </a:extLst>
        </p:spPr>
      </p:pic>
      <p:pic>
        <p:nvPicPr>
          <p:cNvPr id="14" name="Picture 13" descr="A screenshot of a computer&#10;&#10;Description automatically generated">
            <a:extLst>
              <a:ext uri="{FF2B5EF4-FFF2-40B4-BE49-F238E27FC236}">
                <a16:creationId xmlns:a16="http://schemas.microsoft.com/office/drawing/2014/main" id="{8367D010-9CE2-7FB4-CB6F-E832BAB2D816}"/>
              </a:ext>
            </a:extLst>
          </p:cNvPr>
          <p:cNvPicPr>
            <a:picLocks noChangeAspect="1"/>
          </p:cNvPicPr>
          <p:nvPr/>
        </p:nvPicPr>
        <p:blipFill rotWithShape="1">
          <a:blip r:embed="rId9">
            <a:extLst>
              <a:ext uri="{28A0092B-C50C-407E-A947-70E740481C1C}">
                <a14:useLocalDpi xmlns:a14="http://schemas.microsoft.com/office/drawing/2010/main" val="0"/>
              </a:ext>
            </a:extLst>
          </a:blip>
          <a:srcRect l="2820" r="5129"/>
          <a:stretch/>
        </p:blipFill>
        <p:spPr bwMode="auto">
          <a:xfrm>
            <a:off x="1975689" y="3229830"/>
            <a:ext cx="12526745" cy="6257070"/>
          </a:xfrm>
          <a:prstGeom prst="rect">
            <a:avLst/>
          </a:prstGeom>
          <a:noFill/>
          <a:ln>
            <a:noFill/>
          </a:ln>
          <a:extLst>
            <a:ext uri="{53640926-AAD7-44D8-BBD7-CCE9431645EC}">
              <a14:shadowObscured xmlns:a14="http://schemas.microsoft.com/office/drawing/2010/main"/>
            </a:ext>
          </a:extLst>
        </p:spPr>
      </p:pic>
      <p:pic>
        <p:nvPicPr>
          <p:cNvPr id="15" name="Picture 14" descr="A screenshot of a computer&#10;&#10;Description automatically generated">
            <a:extLst>
              <a:ext uri="{FF2B5EF4-FFF2-40B4-BE49-F238E27FC236}">
                <a16:creationId xmlns:a16="http://schemas.microsoft.com/office/drawing/2014/main" id="{7CB84152-254E-EA34-0BDC-FB23026C237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975689" y="3229830"/>
            <a:ext cx="12526745" cy="6557052"/>
          </a:xfrm>
          <a:prstGeom prst="rect">
            <a:avLst/>
          </a:prstGeom>
          <a:noFill/>
          <a:ln>
            <a:noFill/>
          </a:ln>
        </p:spPr>
      </p:pic>
    </p:spTree>
    <p:extLst>
      <p:ext uri="{BB962C8B-B14F-4D97-AF65-F5344CB8AC3E}">
        <p14:creationId xmlns:p14="http://schemas.microsoft.com/office/powerpoint/2010/main" val="20830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IV: KẾT QUẢ</a:t>
            </a:r>
          </a:p>
        </p:txBody>
      </p:sp>
      <p:sp>
        <p:nvSpPr>
          <p:cNvPr id="9" name="TextBox 9"/>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MÀN HÌNH GIAO DIỆN ỨNG DỤNG</a:t>
            </a:r>
          </a:p>
        </p:txBody>
      </p:sp>
      <p:sp>
        <p:nvSpPr>
          <p:cNvPr id="12" name="TextBox 11">
            <a:extLst>
              <a:ext uri="{FF2B5EF4-FFF2-40B4-BE49-F238E27FC236}">
                <a16:creationId xmlns:a16="http://schemas.microsoft.com/office/drawing/2014/main" id="{69467C77-DC0B-78EC-3D6B-BEC5D0B803A7}"/>
              </a:ext>
            </a:extLst>
          </p:cNvPr>
          <p:cNvSpPr txBox="1"/>
          <p:nvPr/>
        </p:nvSpPr>
        <p:spPr>
          <a:xfrm>
            <a:off x="228600" y="2125382"/>
            <a:ext cx="6323945" cy="469296"/>
          </a:xfrm>
          <a:prstGeom prst="rect">
            <a:avLst/>
          </a:prstGeom>
        </p:spPr>
        <p:txBody>
          <a:bodyPr wrap="square" lIns="0" tIns="0" rIns="0" bIns="0" rtlCol="0" anchor="t">
            <a:spAutoFit/>
          </a:bodyPr>
          <a:lstStyle/>
          <a:p>
            <a:pPr algn="ctr">
              <a:lnSpc>
                <a:spcPts val="3919"/>
              </a:lnSpc>
              <a:spcBef>
                <a:spcPct val="0"/>
              </a:spcBef>
            </a:pPr>
            <a:r>
              <a:rPr lang="en-US" sz="2799" dirty="0">
                <a:solidFill>
                  <a:srgbClr val="000000"/>
                </a:solidFill>
                <a:latin typeface="Alatsi Bold"/>
              </a:rPr>
              <a:t>Giao </a:t>
            </a:r>
            <a:r>
              <a:rPr lang="en-US" sz="2799" dirty="0" err="1">
                <a:solidFill>
                  <a:srgbClr val="000000"/>
                </a:solidFill>
                <a:latin typeface="Alatsi Bold"/>
              </a:rPr>
              <a:t>diện</a:t>
            </a:r>
            <a:r>
              <a:rPr lang="en-US" sz="2799" dirty="0">
                <a:solidFill>
                  <a:srgbClr val="000000"/>
                </a:solidFill>
                <a:latin typeface="Alatsi Bold"/>
              </a:rPr>
              <a:t> </a:t>
            </a:r>
            <a:r>
              <a:rPr lang="en-US" sz="2799" dirty="0" err="1">
                <a:solidFill>
                  <a:srgbClr val="000000"/>
                </a:solidFill>
                <a:latin typeface="Alatsi Bold"/>
              </a:rPr>
              <a:t>người</a:t>
            </a:r>
            <a:r>
              <a:rPr lang="en-US" sz="2799" dirty="0">
                <a:solidFill>
                  <a:srgbClr val="000000"/>
                </a:solidFill>
                <a:latin typeface="Alatsi Bold"/>
              </a:rPr>
              <a:t> </a:t>
            </a:r>
            <a:r>
              <a:rPr lang="en-US" sz="2799" dirty="0" err="1">
                <a:solidFill>
                  <a:srgbClr val="000000"/>
                </a:solidFill>
                <a:latin typeface="Alatsi Bold"/>
              </a:rPr>
              <a:t>dùng</a:t>
            </a:r>
            <a:endParaRPr lang="en-US" sz="2799" dirty="0">
              <a:solidFill>
                <a:srgbClr val="000000"/>
              </a:solidFill>
              <a:latin typeface="Alatsi Bold"/>
            </a:endParaRPr>
          </a:p>
        </p:txBody>
      </p:sp>
      <p:pic>
        <p:nvPicPr>
          <p:cNvPr id="10" name="Picture 9" descr="A screenshot of a computer&#10;&#10;Description automatically generated">
            <a:extLst>
              <a:ext uri="{FF2B5EF4-FFF2-40B4-BE49-F238E27FC236}">
                <a16:creationId xmlns:a16="http://schemas.microsoft.com/office/drawing/2014/main" id="{F02C02FC-1E21-14F8-97ED-8B8528AE06B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592"/>
          <a:stretch/>
        </p:blipFill>
        <p:spPr bwMode="auto">
          <a:xfrm>
            <a:off x="1871172" y="3015759"/>
            <a:ext cx="9737128" cy="5186893"/>
          </a:xfrm>
          <a:prstGeom prst="rect">
            <a:avLst/>
          </a:prstGeom>
          <a:noFill/>
          <a:ln>
            <a:noFill/>
          </a:ln>
          <a:extLst>
            <a:ext uri="{53640926-AAD7-44D8-BBD7-CCE9431645EC}">
              <a14:shadowObscured xmlns:a14="http://schemas.microsoft.com/office/drawing/2010/main"/>
            </a:ext>
          </a:extLst>
        </p:spPr>
      </p:pic>
      <p:pic>
        <p:nvPicPr>
          <p:cNvPr id="16" name="Picture 15" descr="A screenshot of a computer&#10;&#10;Description automatically generated">
            <a:extLst>
              <a:ext uri="{FF2B5EF4-FFF2-40B4-BE49-F238E27FC236}">
                <a16:creationId xmlns:a16="http://schemas.microsoft.com/office/drawing/2014/main" id="{146F922A-BBFB-AE67-04ED-6DA13463378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36759" y="2844171"/>
            <a:ext cx="10117560" cy="5530068"/>
          </a:xfrm>
          <a:prstGeom prst="rect">
            <a:avLst/>
          </a:prstGeom>
          <a:noFill/>
          <a:ln>
            <a:noFill/>
          </a:ln>
        </p:spPr>
      </p:pic>
      <p:pic>
        <p:nvPicPr>
          <p:cNvPr id="17" name="Picture 16" descr="A screenshot of a computer&#10;&#10;Description automatically generated">
            <a:extLst>
              <a:ext uri="{FF2B5EF4-FFF2-40B4-BE49-F238E27FC236}">
                <a16:creationId xmlns:a16="http://schemas.microsoft.com/office/drawing/2014/main" id="{CD5B04EA-A252-F38E-FB5E-144FB9101DBC}"/>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49804" y="2806071"/>
            <a:ext cx="14386450" cy="5476979"/>
          </a:xfrm>
          <a:prstGeom prst="rect">
            <a:avLst/>
          </a:prstGeom>
          <a:noFill/>
          <a:ln>
            <a:noFill/>
          </a:ln>
        </p:spPr>
      </p:pic>
    </p:spTree>
    <p:extLst>
      <p:ext uri="{BB962C8B-B14F-4D97-AF65-F5344CB8AC3E}">
        <p14:creationId xmlns:p14="http://schemas.microsoft.com/office/powerpoint/2010/main" val="176080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IV: KẾT QUẢ</a:t>
            </a:r>
          </a:p>
        </p:txBody>
      </p:sp>
      <p:sp>
        <p:nvSpPr>
          <p:cNvPr id="9" name="TextBox 9"/>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MÀN HÌNH GIAO DIỆN ỨNG DỤNG</a:t>
            </a:r>
          </a:p>
        </p:txBody>
      </p:sp>
      <p:sp>
        <p:nvSpPr>
          <p:cNvPr id="16" name="TextBox 15">
            <a:extLst>
              <a:ext uri="{FF2B5EF4-FFF2-40B4-BE49-F238E27FC236}">
                <a16:creationId xmlns:a16="http://schemas.microsoft.com/office/drawing/2014/main" id="{34F08F5B-8260-D42E-CE76-6D648BB421BC}"/>
              </a:ext>
            </a:extLst>
          </p:cNvPr>
          <p:cNvSpPr txBox="1"/>
          <p:nvPr/>
        </p:nvSpPr>
        <p:spPr>
          <a:xfrm>
            <a:off x="877465" y="2125382"/>
            <a:ext cx="6323945" cy="469296"/>
          </a:xfrm>
          <a:prstGeom prst="rect">
            <a:avLst/>
          </a:prstGeom>
        </p:spPr>
        <p:txBody>
          <a:bodyPr wrap="square" lIns="0" tIns="0" rIns="0" bIns="0" rtlCol="0" anchor="t">
            <a:spAutoFit/>
          </a:bodyPr>
          <a:lstStyle/>
          <a:p>
            <a:pPr algn="ctr">
              <a:lnSpc>
                <a:spcPts val="3919"/>
              </a:lnSpc>
              <a:spcBef>
                <a:spcPct val="0"/>
              </a:spcBef>
            </a:pPr>
            <a:r>
              <a:rPr lang="en-US" sz="2799" dirty="0" err="1">
                <a:solidFill>
                  <a:srgbClr val="000000"/>
                </a:solidFill>
                <a:latin typeface="Alatsi Bold"/>
              </a:rPr>
              <a:t>Một</a:t>
            </a:r>
            <a:r>
              <a:rPr lang="en-US" sz="2799" dirty="0">
                <a:solidFill>
                  <a:srgbClr val="000000"/>
                </a:solidFill>
                <a:latin typeface="Alatsi Bold"/>
              </a:rPr>
              <a:t> </a:t>
            </a:r>
            <a:r>
              <a:rPr lang="en-US" sz="2799" dirty="0" err="1">
                <a:solidFill>
                  <a:srgbClr val="000000"/>
                </a:solidFill>
                <a:latin typeface="Alatsi Bold"/>
              </a:rPr>
              <a:t>số</a:t>
            </a:r>
            <a:r>
              <a:rPr lang="en-US" sz="2799" dirty="0">
                <a:solidFill>
                  <a:srgbClr val="000000"/>
                </a:solidFill>
                <a:latin typeface="Alatsi Bold"/>
              </a:rPr>
              <a:t> </a:t>
            </a:r>
            <a:r>
              <a:rPr lang="en-US" sz="2799" dirty="0" err="1">
                <a:solidFill>
                  <a:srgbClr val="000000"/>
                </a:solidFill>
                <a:latin typeface="Alatsi Bold"/>
              </a:rPr>
              <a:t>thành</a:t>
            </a:r>
            <a:r>
              <a:rPr lang="en-US" sz="2799" dirty="0">
                <a:solidFill>
                  <a:srgbClr val="000000"/>
                </a:solidFill>
                <a:latin typeface="Alatsi Bold"/>
              </a:rPr>
              <a:t> </a:t>
            </a:r>
            <a:r>
              <a:rPr lang="en-US" sz="2799" dirty="0" err="1">
                <a:solidFill>
                  <a:srgbClr val="000000"/>
                </a:solidFill>
                <a:latin typeface="Alatsi Bold"/>
              </a:rPr>
              <a:t>phần</a:t>
            </a:r>
            <a:r>
              <a:rPr lang="en-US" sz="2799" dirty="0">
                <a:solidFill>
                  <a:srgbClr val="000000"/>
                </a:solidFill>
                <a:latin typeface="Alatsi Bold"/>
              </a:rPr>
              <a:t> </a:t>
            </a:r>
            <a:r>
              <a:rPr lang="en-US" sz="2799" dirty="0" err="1">
                <a:solidFill>
                  <a:srgbClr val="000000"/>
                </a:solidFill>
                <a:latin typeface="Alatsi Bold"/>
              </a:rPr>
              <a:t>trên</a:t>
            </a:r>
            <a:r>
              <a:rPr lang="en-US" sz="2799" dirty="0">
                <a:solidFill>
                  <a:srgbClr val="000000"/>
                </a:solidFill>
                <a:latin typeface="Alatsi Bold"/>
              </a:rPr>
              <a:t> </a:t>
            </a:r>
            <a:r>
              <a:rPr lang="en-US" sz="2799" dirty="0" err="1">
                <a:solidFill>
                  <a:srgbClr val="000000"/>
                </a:solidFill>
                <a:latin typeface="Alatsi Bold"/>
              </a:rPr>
              <a:t>trang</a:t>
            </a:r>
            <a:endParaRPr lang="en-US" sz="2799" dirty="0">
              <a:solidFill>
                <a:srgbClr val="000000"/>
              </a:solidFill>
              <a:latin typeface="Alatsi Bold"/>
            </a:endParaRPr>
          </a:p>
        </p:txBody>
      </p:sp>
      <p:pic>
        <p:nvPicPr>
          <p:cNvPr id="17" name="Picture 16">
            <a:extLst>
              <a:ext uri="{FF2B5EF4-FFF2-40B4-BE49-F238E27FC236}">
                <a16:creationId xmlns:a16="http://schemas.microsoft.com/office/drawing/2014/main" id="{B1621460-F575-A556-F0A5-8BE01BF8EAC2}"/>
              </a:ext>
            </a:extLst>
          </p:cNvPr>
          <p:cNvPicPr>
            <a:picLocks noChangeAspect="1"/>
          </p:cNvPicPr>
          <p:nvPr/>
        </p:nvPicPr>
        <p:blipFill>
          <a:blip r:embed="rId7"/>
          <a:stretch>
            <a:fillRect/>
          </a:stretch>
        </p:blipFill>
        <p:spPr>
          <a:xfrm>
            <a:off x="7223533" y="3619500"/>
            <a:ext cx="1743607" cy="2725148"/>
          </a:xfrm>
          <a:prstGeom prst="rect">
            <a:avLst/>
          </a:prstGeom>
        </p:spPr>
      </p:pic>
      <p:pic>
        <p:nvPicPr>
          <p:cNvPr id="18" name="Picture 17">
            <a:extLst>
              <a:ext uri="{FF2B5EF4-FFF2-40B4-BE49-F238E27FC236}">
                <a16:creationId xmlns:a16="http://schemas.microsoft.com/office/drawing/2014/main" id="{2DAE3772-573C-E770-DA02-1E4472FC234D}"/>
              </a:ext>
            </a:extLst>
          </p:cNvPr>
          <p:cNvPicPr>
            <a:picLocks noChangeAspect="1"/>
          </p:cNvPicPr>
          <p:nvPr/>
        </p:nvPicPr>
        <p:blipFill>
          <a:blip r:embed="rId8"/>
          <a:stretch>
            <a:fillRect/>
          </a:stretch>
        </p:blipFill>
        <p:spPr>
          <a:xfrm>
            <a:off x="5570971" y="3092396"/>
            <a:ext cx="5944115" cy="5791702"/>
          </a:xfrm>
          <a:prstGeom prst="rect">
            <a:avLst/>
          </a:prstGeom>
        </p:spPr>
      </p:pic>
      <p:pic>
        <p:nvPicPr>
          <p:cNvPr id="24" name="Picture 23">
            <a:extLst>
              <a:ext uri="{FF2B5EF4-FFF2-40B4-BE49-F238E27FC236}">
                <a16:creationId xmlns:a16="http://schemas.microsoft.com/office/drawing/2014/main" id="{E6D6337E-62FD-F5EC-3373-D2817118B1B2}"/>
              </a:ext>
            </a:extLst>
          </p:cNvPr>
          <p:cNvPicPr>
            <a:picLocks noChangeAspect="1"/>
          </p:cNvPicPr>
          <p:nvPr/>
        </p:nvPicPr>
        <p:blipFill rotWithShape="1">
          <a:blip r:embed="rId9"/>
          <a:srcRect b="30946"/>
          <a:stretch/>
        </p:blipFill>
        <p:spPr>
          <a:xfrm>
            <a:off x="5570971" y="2671003"/>
            <a:ext cx="5944115" cy="7193604"/>
          </a:xfrm>
          <a:prstGeom prst="rect">
            <a:avLst/>
          </a:prstGeom>
        </p:spPr>
      </p:pic>
      <p:pic>
        <p:nvPicPr>
          <p:cNvPr id="25" name="Picture 24">
            <a:extLst>
              <a:ext uri="{FF2B5EF4-FFF2-40B4-BE49-F238E27FC236}">
                <a16:creationId xmlns:a16="http://schemas.microsoft.com/office/drawing/2014/main" id="{5C031084-4A38-B523-4B09-2C8521AE3F23}"/>
              </a:ext>
            </a:extLst>
          </p:cNvPr>
          <p:cNvPicPr>
            <a:picLocks noChangeAspect="1"/>
          </p:cNvPicPr>
          <p:nvPr/>
        </p:nvPicPr>
        <p:blipFill>
          <a:blip r:embed="rId10"/>
          <a:stretch>
            <a:fillRect/>
          </a:stretch>
        </p:blipFill>
        <p:spPr>
          <a:xfrm>
            <a:off x="2982158" y="2665555"/>
            <a:ext cx="12703480" cy="7231211"/>
          </a:xfrm>
          <a:prstGeom prst="rect">
            <a:avLst/>
          </a:prstGeom>
        </p:spPr>
      </p:pic>
      <p:pic>
        <p:nvPicPr>
          <p:cNvPr id="26" name="Picture 25" descr="A screenshot of a computer&#10;&#10;Description automatically generated">
            <a:extLst>
              <a:ext uri="{FF2B5EF4-FFF2-40B4-BE49-F238E27FC236}">
                <a16:creationId xmlns:a16="http://schemas.microsoft.com/office/drawing/2014/main" id="{ABE7E644-9780-BAB9-8058-5C0005AE244D}"/>
              </a:ext>
            </a:extLst>
          </p:cNvPr>
          <p:cNvPicPr>
            <a:picLocks noChangeAspect="1"/>
          </p:cNvPicPr>
          <p:nvPr/>
        </p:nvPicPr>
        <p:blipFill rotWithShape="1">
          <a:blip r:embed="rId11">
            <a:extLst>
              <a:ext uri="{28A0092B-C50C-407E-A947-70E740481C1C}">
                <a14:useLocalDpi xmlns:a14="http://schemas.microsoft.com/office/drawing/2010/main" val="0"/>
              </a:ext>
            </a:extLst>
          </a:blip>
          <a:srcRect l="2050" t="2642" r="2491"/>
          <a:stretch/>
        </p:blipFill>
        <p:spPr bwMode="auto">
          <a:xfrm>
            <a:off x="1541865" y="2705800"/>
            <a:ext cx="15584065" cy="7040198"/>
          </a:xfrm>
          <a:prstGeom prst="rect">
            <a:avLst/>
          </a:prstGeom>
          <a:noFill/>
          <a:ln>
            <a:noFill/>
          </a:ln>
        </p:spPr>
      </p:pic>
      <p:pic>
        <p:nvPicPr>
          <p:cNvPr id="27" name="Picture 26">
            <a:extLst>
              <a:ext uri="{FF2B5EF4-FFF2-40B4-BE49-F238E27FC236}">
                <a16:creationId xmlns:a16="http://schemas.microsoft.com/office/drawing/2014/main" id="{122570B0-0454-7960-DDD6-649FD4313D3D}"/>
              </a:ext>
            </a:extLst>
          </p:cNvPr>
          <p:cNvPicPr>
            <a:picLocks noChangeAspect="1"/>
          </p:cNvPicPr>
          <p:nvPr/>
        </p:nvPicPr>
        <p:blipFill rotWithShape="1">
          <a:blip r:embed="rId12"/>
          <a:srcRect l="-2339" t="-15340" r="-236" b="30422"/>
          <a:stretch/>
        </p:blipFill>
        <p:spPr>
          <a:xfrm>
            <a:off x="1117823" y="1173758"/>
            <a:ext cx="16279659" cy="8723008"/>
          </a:xfrm>
          <a:prstGeom prst="rect">
            <a:avLst/>
          </a:prstGeom>
        </p:spPr>
      </p:pic>
    </p:spTree>
    <p:extLst>
      <p:ext uri="{BB962C8B-B14F-4D97-AF65-F5344CB8AC3E}">
        <p14:creationId xmlns:p14="http://schemas.microsoft.com/office/powerpoint/2010/main" val="336619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6491933" y="8858288"/>
            <a:ext cx="2212062" cy="2212062"/>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4" name="Freeform 4"/>
          <p:cNvSpPr/>
          <p:nvPr/>
        </p:nvSpPr>
        <p:spPr>
          <a:xfrm rot="-5400000">
            <a:off x="16288483" y="8661662"/>
            <a:ext cx="1024725" cy="1193275"/>
          </a:xfrm>
          <a:custGeom>
            <a:avLst/>
            <a:gdLst/>
            <a:ahLst/>
            <a:cxnLst/>
            <a:rect l="l" t="t" r="r" b="b"/>
            <a:pathLst>
              <a:path w="1024725" h="1193275">
                <a:moveTo>
                  <a:pt x="0" y="0"/>
                </a:moveTo>
                <a:lnTo>
                  <a:pt x="1024725" y="0"/>
                </a:lnTo>
                <a:lnTo>
                  <a:pt x="1024725" y="1193276"/>
                </a:lnTo>
                <a:lnTo>
                  <a:pt x="0" y="11932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845472" y="-1116861"/>
            <a:ext cx="2821161" cy="282116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7" name="Freeform 7"/>
          <p:cNvSpPr/>
          <p:nvPr/>
        </p:nvSpPr>
        <p:spPr>
          <a:xfrm rot="-5400000">
            <a:off x="423759" y="1482406"/>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975689" y="390234"/>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IV: KẾT QUẢ</a:t>
            </a:r>
          </a:p>
        </p:txBody>
      </p:sp>
      <p:sp>
        <p:nvSpPr>
          <p:cNvPr id="9" name="TextBox 9"/>
          <p:cNvSpPr txBox="1"/>
          <p:nvPr/>
        </p:nvSpPr>
        <p:spPr>
          <a:xfrm>
            <a:off x="1975689" y="1580937"/>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LOG OF COMMITS</a:t>
            </a:r>
          </a:p>
        </p:txBody>
      </p:sp>
      <p:pic>
        <p:nvPicPr>
          <p:cNvPr id="10" name="Picture 9">
            <a:extLst>
              <a:ext uri="{FF2B5EF4-FFF2-40B4-BE49-F238E27FC236}">
                <a16:creationId xmlns:a16="http://schemas.microsoft.com/office/drawing/2014/main" id="{A9E33E77-F80C-78C6-D62B-AC89858575D3}"/>
              </a:ext>
            </a:extLst>
          </p:cNvPr>
          <p:cNvPicPr>
            <a:picLocks noChangeAspect="1"/>
          </p:cNvPicPr>
          <p:nvPr/>
        </p:nvPicPr>
        <p:blipFill>
          <a:blip r:embed="rId6"/>
          <a:stretch>
            <a:fillRect/>
          </a:stretch>
        </p:blipFill>
        <p:spPr>
          <a:xfrm>
            <a:off x="4495800" y="2762463"/>
            <a:ext cx="9484467" cy="5943600"/>
          </a:xfrm>
          <a:prstGeom prst="rect">
            <a:avLst/>
          </a:prstGeom>
        </p:spPr>
      </p:pic>
      <p:pic>
        <p:nvPicPr>
          <p:cNvPr id="11" name="Picture 10">
            <a:extLst>
              <a:ext uri="{FF2B5EF4-FFF2-40B4-BE49-F238E27FC236}">
                <a16:creationId xmlns:a16="http://schemas.microsoft.com/office/drawing/2014/main" id="{39112449-FEF9-8099-16B8-E7478605F057}"/>
              </a:ext>
            </a:extLst>
          </p:cNvPr>
          <p:cNvPicPr>
            <a:picLocks noChangeAspect="1"/>
          </p:cNvPicPr>
          <p:nvPr/>
        </p:nvPicPr>
        <p:blipFill>
          <a:blip r:embed="rId7"/>
          <a:stretch>
            <a:fillRect/>
          </a:stretch>
        </p:blipFill>
        <p:spPr>
          <a:xfrm>
            <a:off x="4495800" y="2766150"/>
            <a:ext cx="9484467" cy="6313251"/>
          </a:xfrm>
          <a:prstGeom prst="rect">
            <a:avLst/>
          </a:prstGeom>
        </p:spPr>
      </p:pic>
      <p:pic>
        <p:nvPicPr>
          <p:cNvPr id="12" name="Picture 11">
            <a:extLst>
              <a:ext uri="{FF2B5EF4-FFF2-40B4-BE49-F238E27FC236}">
                <a16:creationId xmlns:a16="http://schemas.microsoft.com/office/drawing/2014/main" id="{148B01BA-B738-28CC-A303-ECC9E842D131}"/>
              </a:ext>
            </a:extLst>
          </p:cNvPr>
          <p:cNvPicPr>
            <a:picLocks noChangeAspect="1"/>
          </p:cNvPicPr>
          <p:nvPr/>
        </p:nvPicPr>
        <p:blipFill>
          <a:blip r:embed="rId8"/>
          <a:stretch>
            <a:fillRect/>
          </a:stretch>
        </p:blipFill>
        <p:spPr>
          <a:xfrm>
            <a:off x="4505632" y="2762462"/>
            <a:ext cx="9693573" cy="6313251"/>
          </a:xfrm>
          <a:prstGeom prst="rect">
            <a:avLst/>
          </a:prstGeom>
        </p:spPr>
      </p:pic>
      <p:pic>
        <p:nvPicPr>
          <p:cNvPr id="13" name="Picture 12">
            <a:extLst>
              <a:ext uri="{FF2B5EF4-FFF2-40B4-BE49-F238E27FC236}">
                <a16:creationId xmlns:a16="http://schemas.microsoft.com/office/drawing/2014/main" id="{B862EED5-035E-EC8F-B05D-C83696208C96}"/>
              </a:ext>
            </a:extLst>
          </p:cNvPr>
          <p:cNvPicPr>
            <a:picLocks noChangeAspect="1"/>
          </p:cNvPicPr>
          <p:nvPr/>
        </p:nvPicPr>
        <p:blipFill>
          <a:blip r:embed="rId9"/>
          <a:stretch>
            <a:fillRect/>
          </a:stretch>
        </p:blipFill>
        <p:spPr>
          <a:xfrm>
            <a:off x="4012364" y="3829025"/>
            <a:ext cx="10680108" cy="2628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5741723" y="8056345"/>
            <a:ext cx="4102618" cy="41026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grpSp>
        <p:nvGrpSpPr>
          <p:cNvPr id="4" name="Group 4"/>
          <p:cNvGrpSpPr>
            <a:grpSpLocks noChangeAspect="1"/>
          </p:cNvGrpSpPr>
          <p:nvPr/>
        </p:nvGrpSpPr>
        <p:grpSpPr>
          <a:xfrm>
            <a:off x="-2072590" y="-2784257"/>
            <a:ext cx="6575118" cy="6575118"/>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sp>
        <p:nvSpPr>
          <p:cNvPr id="6" name="Freeform 6"/>
          <p:cNvSpPr/>
          <p:nvPr/>
        </p:nvSpPr>
        <p:spPr>
          <a:xfrm rot="-5400000">
            <a:off x="469895" y="3604592"/>
            <a:ext cx="1490147" cy="372537"/>
          </a:xfrm>
          <a:custGeom>
            <a:avLst/>
            <a:gdLst/>
            <a:ahLst/>
            <a:cxnLst/>
            <a:rect l="l" t="t" r="r" b="b"/>
            <a:pathLst>
              <a:path w="1490147" h="372537">
                <a:moveTo>
                  <a:pt x="0" y="0"/>
                </a:moveTo>
                <a:lnTo>
                  <a:pt x="1490147" y="0"/>
                </a:lnTo>
                <a:lnTo>
                  <a:pt x="1490147" y="372537"/>
                </a:lnTo>
                <a:lnTo>
                  <a:pt x="0" y="3725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5432918" y="7431918"/>
            <a:ext cx="1687592" cy="1965172"/>
          </a:xfrm>
          <a:custGeom>
            <a:avLst/>
            <a:gdLst/>
            <a:ahLst/>
            <a:cxnLst/>
            <a:rect l="l" t="t" r="r" b="b"/>
            <a:pathLst>
              <a:path w="1687592" h="1965172">
                <a:moveTo>
                  <a:pt x="0" y="0"/>
                </a:moveTo>
                <a:lnTo>
                  <a:pt x="1687592" y="0"/>
                </a:lnTo>
                <a:lnTo>
                  <a:pt x="1687592" y="1965172"/>
                </a:lnTo>
                <a:lnTo>
                  <a:pt x="0" y="19651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3927283" y="3935740"/>
            <a:ext cx="10433435" cy="2682343"/>
          </a:xfrm>
          <a:prstGeom prst="rect">
            <a:avLst/>
          </a:prstGeom>
        </p:spPr>
        <p:txBody>
          <a:bodyPr lIns="0" tIns="0" rIns="0" bIns="0" rtlCol="0" anchor="t">
            <a:spAutoFit/>
          </a:bodyPr>
          <a:lstStyle/>
          <a:p>
            <a:pPr algn="ctr">
              <a:lnSpc>
                <a:spcPts val="10200"/>
              </a:lnSpc>
            </a:pPr>
            <a:r>
              <a:rPr lang="en-US" sz="10851">
                <a:solidFill>
                  <a:srgbClr val="000000"/>
                </a:solidFill>
                <a:latin typeface="Alatsi"/>
              </a:rPr>
              <a:t>THANKS FOR</a:t>
            </a:r>
          </a:p>
          <a:p>
            <a:pPr algn="ctr">
              <a:lnSpc>
                <a:spcPts val="10200"/>
              </a:lnSpc>
            </a:pPr>
            <a:r>
              <a:rPr lang="en-US" sz="10851">
                <a:solidFill>
                  <a:srgbClr val="000000"/>
                </a:solidFill>
                <a:latin typeface="Alatsi"/>
              </a:rPr>
              <a:t>WATCHING</a:t>
            </a:r>
          </a:p>
        </p:txBody>
      </p:sp>
      <p:sp>
        <p:nvSpPr>
          <p:cNvPr id="9" name="TextBox 9"/>
          <p:cNvSpPr txBox="1"/>
          <p:nvPr/>
        </p:nvSpPr>
        <p:spPr>
          <a:xfrm>
            <a:off x="13321535" y="1152525"/>
            <a:ext cx="3937765" cy="234314"/>
          </a:xfrm>
          <a:prstGeom prst="rect">
            <a:avLst/>
          </a:prstGeom>
        </p:spPr>
        <p:txBody>
          <a:bodyPr lIns="0" tIns="0" rIns="0" bIns="0" rtlCol="0" anchor="t">
            <a:spAutoFit/>
          </a:bodyPr>
          <a:lstStyle/>
          <a:p>
            <a:pPr algn="r">
              <a:lnSpc>
                <a:spcPts val="1559"/>
              </a:lnSpc>
            </a:pPr>
            <a:r>
              <a:rPr lang="en-US" sz="2399">
                <a:solidFill>
                  <a:srgbClr val="000000"/>
                </a:solidFill>
                <a:latin typeface="Alatsi Bold"/>
              </a:rPr>
              <a:t>BÁO CÁO NHÓM</a:t>
            </a:r>
          </a:p>
        </p:txBody>
      </p:sp>
      <p:sp>
        <p:nvSpPr>
          <p:cNvPr id="10" name="TextBox 10"/>
          <p:cNvSpPr txBox="1"/>
          <p:nvPr/>
        </p:nvSpPr>
        <p:spPr>
          <a:xfrm>
            <a:off x="1028700" y="9071008"/>
            <a:ext cx="3770324" cy="220345"/>
          </a:xfrm>
          <a:prstGeom prst="rect">
            <a:avLst/>
          </a:prstGeom>
        </p:spPr>
        <p:txBody>
          <a:bodyPr lIns="0" tIns="0" rIns="0" bIns="0" rtlCol="0" anchor="t">
            <a:spAutoFit/>
          </a:bodyPr>
          <a:lstStyle/>
          <a:p>
            <a:pPr>
              <a:lnSpc>
                <a:spcPts val="1429"/>
              </a:lnSpc>
            </a:pPr>
            <a:r>
              <a:rPr lang="en-US" sz="2199">
                <a:solidFill>
                  <a:srgbClr val="000000"/>
                </a:solidFill>
                <a:latin typeface="Alatsi Bold"/>
              </a:rPr>
              <a:t>NHÓM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sp>
        <p:nvSpPr>
          <p:cNvPr id="2" name="TextBox 2"/>
          <p:cNvSpPr txBox="1"/>
          <p:nvPr/>
        </p:nvSpPr>
        <p:spPr>
          <a:xfrm>
            <a:off x="1028700" y="1017797"/>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 QUẢN LÝ PHẠM VI</a:t>
            </a:r>
          </a:p>
        </p:txBody>
      </p:sp>
      <p:sp>
        <p:nvSpPr>
          <p:cNvPr id="3" name="TextBox 3"/>
          <p:cNvSpPr txBox="1"/>
          <p:nvPr/>
        </p:nvSpPr>
        <p:spPr>
          <a:xfrm>
            <a:off x="2732184" y="3646060"/>
            <a:ext cx="544039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TÊN DỰ ÁN</a:t>
            </a:r>
          </a:p>
        </p:txBody>
      </p:sp>
      <p:sp>
        <p:nvSpPr>
          <p:cNvPr id="4" name="TextBox 4"/>
          <p:cNvSpPr txBox="1"/>
          <p:nvPr/>
        </p:nvSpPr>
        <p:spPr>
          <a:xfrm>
            <a:off x="2732184" y="4038486"/>
            <a:ext cx="11775661" cy="1536062"/>
          </a:xfrm>
          <a:prstGeom prst="rect">
            <a:avLst/>
          </a:prstGeom>
        </p:spPr>
        <p:txBody>
          <a:bodyPr lIns="0" tIns="0" rIns="0" bIns="0" rtlCol="0" anchor="t">
            <a:spAutoFit/>
          </a:bodyPr>
          <a:lstStyle/>
          <a:p>
            <a:pPr>
              <a:lnSpc>
                <a:spcPts val="6160"/>
              </a:lnSpc>
            </a:pPr>
            <a:r>
              <a:rPr lang="en-US" sz="4400">
                <a:solidFill>
                  <a:srgbClr val="000000"/>
                </a:solidFill>
                <a:latin typeface="PT Sans"/>
              </a:rPr>
              <a:t>Xây dựng trang tin công nghệ.</a:t>
            </a:r>
          </a:p>
          <a:p>
            <a:pPr>
              <a:lnSpc>
                <a:spcPts val="6160"/>
              </a:lnSpc>
            </a:pPr>
            <a:endParaRPr lang="en-US" sz="4400">
              <a:solidFill>
                <a:srgbClr val="000000"/>
              </a:solidFill>
              <a:latin typeface="PT Sans"/>
            </a:endParaRPr>
          </a:p>
        </p:txBody>
      </p:sp>
      <p:grpSp>
        <p:nvGrpSpPr>
          <p:cNvPr id="5" name="Group 5"/>
          <p:cNvGrpSpPr/>
          <p:nvPr/>
        </p:nvGrpSpPr>
        <p:grpSpPr>
          <a:xfrm>
            <a:off x="1130018" y="3350859"/>
            <a:ext cx="1296318" cy="1296318"/>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7" name="TextBox 7"/>
          <p:cNvSpPr txBox="1"/>
          <p:nvPr/>
        </p:nvSpPr>
        <p:spPr>
          <a:xfrm>
            <a:off x="1231337" y="3838683"/>
            <a:ext cx="1093682" cy="654047"/>
          </a:xfrm>
          <a:prstGeom prst="rect">
            <a:avLst/>
          </a:prstGeom>
        </p:spPr>
        <p:txBody>
          <a:bodyPr lIns="0" tIns="0" rIns="0" bIns="0" rtlCol="0" anchor="t">
            <a:spAutoFit/>
          </a:bodyPr>
          <a:lstStyle/>
          <a:p>
            <a:pPr algn="ctr">
              <a:lnSpc>
                <a:spcPts val="4224"/>
              </a:lnSpc>
            </a:pPr>
            <a:r>
              <a:rPr lang="en-US" sz="6499">
                <a:solidFill>
                  <a:srgbClr val="FFFFFF"/>
                </a:solidFill>
                <a:latin typeface="Alatsi Bold"/>
              </a:rPr>
              <a:t>01</a:t>
            </a:r>
          </a:p>
        </p:txBody>
      </p:sp>
      <p:sp>
        <p:nvSpPr>
          <p:cNvPr id="8" name="TextBox 8"/>
          <p:cNvSpPr txBox="1"/>
          <p:nvPr/>
        </p:nvSpPr>
        <p:spPr>
          <a:xfrm>
            <a:off x="2732184" y="5768674"/>
            <a:ext cx="770578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LÝ GIẢI VỀ DỰ ÁN</a:t>
            </a:r>
          </a:p>
        </p:txBody>
      </p:sp>
      <p:sp>
        <p:nvSpPr>
          <p:cNvPr id="9" name="TextBox 9"/>
          <p:cNvSpPr txBox="1"/>
          <p:nvPr/>
        </p:nvSpPr>
        <p:spPr>
          <a:xfrm>
            <a:off x="2732184" y="6230239"/>
            <a:ext cx="14208129" cy="3879212"/>
          </a:xfrm>
          <a:prstGeom prst="rect">
            <a:avLst/>
          </a:prstGeom>
        </p:spPr>
        <p:txBody>
          <a:bodyPr lIns="0" tIns="0" rIns="0" bIns="0" rtlCol="0" anchor="t">
            <a:spAutoFit/>
          </a:bodyPr>
          <a:lstStyle/>
          <a:p>
            <a:pPr>
              <a:lnSpc>
                <a:spcPts val="6160"/>
              </a:lnSpc>
            </a:pPr>
            <a:r>
              <a:rPr lang="en-US" sz="4400">
                <a:solidFill>
                  <a:srgbClr val="000000"/>
                </a:solidFill>
                <a:latin typeface="PT Sans"/>
              </a:rPr>
              <a:t>Xây dựng website trang tin cung cấp những cập nhật mới nhất về công nghệ hiện nay. Cung cấp thông tin nhanh chóng và chính xác tới người dùng.</a:t>
            </a:r>
          </a:p>
          <a:p>
            <a:pPr>
              <a:lnSpc>
                <a:spcPts val="6160"/>
              </a:lnSpc>
            </a:pPr>
            <a:endParaRPr lang="en-US" sz="4400">
              <a:solidFill>
                <a:srgbClr val="000000"/>
              </a:solidFill>
              <a:latin typeface="PT Sans"/>
            </a:endParaRPr>
          </a:p>
          <a:p>
            <a:pPr>
              <a:lnSpc>
                <a:spcPts val="6160"/>
              </a:lnSpc>
            </a:pPr>
            <a:endParaRPr lang="en-US" sz="4400">
              <a:solidFill>
                <a:srgbClr val="000000"/>
              </a:solidFill>
              <a:latin typeface="PT Sans"/>
            </a:endParaRPr>
          </a:p>
        </p:txBody>
      </p:sp>
      <p:grpSp>
        <p:nvGrpSpPr>
          <p:cNvPr id="10" name="Group 10"/>
          <p:cNvGrpSpPr/>
          <p:nvPr/>
        </p:nvGrpSpPr>
        <p:grpSpPr>
          <a:xfrm>
            <a:off x="1130018" y="5366576"/>
            <a:ext cx="1296318" cy="1296318"/>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2" name="TextBox 12"/>
          <p:cNvSpPr txBox="1"/>
          <p:nvPr/>
        </p:nvSpPr>
        <p:spPr>
          <a:xfrm>
            <a:off x="1130018" y="5854399"/>
            <a:ext cx="1296318" cy="654047"/>
          </a:xfrm>
          <a:prstGeom prst="rect">
            <a:avLst/>
          </a:prstGeom>
        </p:spPr>
        <p:txBody>
          <a:bodyPr lIns="0" tIns="0" rIns="0" bIns="0" rtlCol="0" anchor="t">
            <a:spAutoFit/>
          </a:bodyPr>
          <a:lstStyle/>
          <a:p>
            <a:pPr algn="ctr">
              <a:lnSpc>
                <a:spcPts val="4224"/>
              </a:lnSpc>
            </a:pPr>
            <a:r>
              <a:rPr lang="en-US" sz="6499">
                <a:solidFill>
                  <a:srgbClr val="FFFFFF"/>
                </a:solidFill>
                <a:latin typeface="Alatsi Bold"/>
              </a:rPr>
              <a:t>02</a:t>
            </a:r>
          </a:p>
        </p:txBody>
      </p:sp>
      <p:sp>
        <p:nvSpPr>
          <p:cNvPr id="13" name="TextBox 13"/>
          <p:cNvSpPr txBox="1"/>
          <p:nvPr/>
        </p:nvSpPr>
        <p:spPr>
          <a:xfrm>
            <a:off x="1130018"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grpSp>
        <p:nvGrpSpPr>
          <p:cNvPr id="14" name="Group 14"/>
          <p:cNvGrpSpPr>
            <a:grpSpLocks noChangeAspect="1"/>
          </p:cNvGrpSpPr>
          <p:nvPr/>
        </p:nvGrpSpPr>
        <p:grpSpPr>
          <a:xfrm>
            <a:off x="-1448646" y="8617327"/>
            <a:ext cx="3339347" cy="3339347"/>
            <a:chOff x="0" y="0"/>
            <a:chExt cx="1708150" cy="1708150"/>
          </a:xfrm>
        </p:grpSpPr>
        <p:sp>
          <p:nvSpPr>
            <p:cNvPr id="15" name="Freeform 1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16" name="Group 16"/>
          <p:cNvGrpSpPr/>
          <p:nvPr/>
        </p:nvGrpSpPr>
        <p:grpSpPr>
          <a:xfrm>
            <a:off x="16525986" y="-1211609"/>
            <a:ext cx="2936213" cy="293621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8" name="Freeform 18"/>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1028700" y="2196434"/>
            <a:ext cx="544039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BÁO CÁO PHẠM VI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82295"/>
            <a:ext cx="1296318" cy="129631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grpSp>
        <p:nvGrpSpPr>
          <p:cNvPr id="4" name="Group 4"/>
          <p:cNvGrpSpPr>
            <a:grpSpLocks noChangeAspect="1"/>
          </p:cNvGrpSpPr>
          <p:nvPr/>
        </p:nvGrpSpPr>
        <p:grpSpPr>
          <a:xfrm>
            <a:off x="-1448646" y="8617327"/>
            <a:ext cx="3339347" cy="3339347"/>
            <a:chOff x="0" y="0"/>
            <a:chExt cx="1708150" cy="1708150"/>
          </a:xfrm>
        </p:grpSpPr>
        <p:sp>
          <p:nvSpPr>
            <p:cNvPr id="5" name="Freeform 5"/>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6" name="Group 6"/>
          <p:cNvGrpSpPr/>
          <p:nvPr/>
        </p:nvGrpSpPr>
        <p:grpSpPr>
          <a:xfrm>
            <a:off x="16525986" y="-1211609"/>
            <a:ext cx="2936213" cy="293621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8" name="Freeform 8"/>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rot="-366646">
            <a:off x="9858383" y="4028719"/>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1028700" y="1017797"/>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 QUẢN LÝ PHẠM VI</a:t>
            </a:r>
          </a:p>
        </p:txBody>
      </p:sp>
      <p:sp>
        <p:nvSpPr>
          <p:cNvPr id="12" name="TextBox 12"/>
          <p:cNvSpPr txBox="1"/>
          <p:nvPr/>
        </p:nvSpPr>
        <p:spPr>
          <a:xfrm>
            <a:off x="2630865" y="3177496"/>
            <a:ext cx="11227104" cy="868676"/>
          </a:xfrm>
          <a:prstGeom prst="rect">
            <a:avLst/>
          </a:prstGeom>
        </p:spPr>
        <p:txBody>
          <a:bodyPr lIns="0" tIns="0" rIns="0" bIns="0" rtlCol="0" anchor="t">
            <a:spAutoFit/>
          </a:bodyPr>
          <a:lstStyle/>
          <a:p>
            <a:pPr>
              <a:lnSpc>
                <a:spcPts val="3119"/>
              </a:lnSpc>
            </a:pPr>
            <a:r>
              <a:rPr lang="en-US" sz="4799">
                <a:solidFill>
                  <a:srgbClr val="000000"/>
                </a:solidFill>
                <a:latin typeface="Alatsi Bold"/>
              </a:rPr>
              <a:t>CÁC KẾT QUẢ LIÊN QUAN ĐẾN DỰ ÁN</a:t>
            </a:r>
          </a:p>
          <a:p>
            <a:pPr>
              <a:lnSpc>
                <a:spcPts val="3119"/>
              </a:lnSpc>
            </a:pPr>
            <a:endParaRPr lang="en-US" sz="4799">
              <a:solidFill>
                <a:srgbClr val="000000"/>
              </a:solidFill>
              <a:latin typeface="Alatsi Bold"/>
            </a:endParaRPr>
          </a:p>
        </p:txBody>
      </p:sp>
      <p:sp>
        <p:nvSpPr>
          <p:cNvPr id="13" name="TextBox 13"/>
          <p:cNvSpPr txBox="1"/>
          <p:nvPr/>
        </p:nvSpPr>
        <p:spPr>
          <a:xfrm>
            <a:off x="2630865" y="4092889"/>
            <a:ext cx="11775661" cy="755012"/>
          </a:xfrm>
          <a:prstGeom prst="rect">
            <a:avLst/>
          </a:prstGeom>
        </p:spPr>
        <p:txBody>
          <a:bodyPr lIns="0" tIns="0" rIns="0" bIns="0" rtlCol="0" anchor="t">
            <a:spAutoFit/>
          </a:bodyPr>
          <a:lstStyle/>
          <a:p>
            <a:pPr>
              <a:lnSpc>
                <a:spcPts val="6160"/>
              </a:lnSpc>
            </a:pPr>
            <a:r>
              <a:rPr lang="en-US" sz="4400">
                <a:solidFill>
                  <a:srgbClr val="000000"/>
                </a:solidFill>
                <a:latin typeface="PT Sans"/>
              </a:rPr>
              <a:t>Yêu cầu về phía người dùng</a:t>
            </a:r>
          </a:p>
        </p:txBody>
      </p:sp>
      <p:sp>
        <p:nvSpPr>
          <p:cNvPr id="14" name="TextBox 14"/>
          <p:cNvSpPr txBox="1"/>
          <p:nvPr/>
        </p:nvSpPr>
        <p:spPr>
          <a:xfrm>
            <a:off x="1130018" y="3370119"/>
            <a:ext cx="1093682" cy="654047"/>
          </a:xfrm>
          <a:prstGeom prst="rect">
            <a:avLst/>
          </a:prstGeom>
        </p:spPr>
        <p:txBody>
          <a:bodyPr lIns="0" tIns="0" rIns="0" bIns="0" rtlCol="0" anchor="t">
            <a:spAutoFit/>
          </a:bodyPr>
          <a:lstStyle/>
          <a:p>
            <a:pPr algn="ctr">
              <a:lnSpc>
                <a:spcPts val="4224"/>
              </a:lnSpc>
            </a:pPr>
            <a:r>
              <a:rPr lang="en-US" sz="6499">
                <a:solidFill>
                  <a:srgbClr val="FFFFFF"/>
                </a:solidFill>
                <a:latin typeface="Alatsi Bold"/>
              </a:rPr>
              <a:t>03</a:t>
            </a:r>
          </a:p>
        </p:txBody>
      </p:sp>
      <p:sp>
        <p:nvSpPr>
          <p:cNvPr id="15" name="TextBox 15"/>
          <p:cNvSpPr txBox="1"/>
          <p:nvPr/>
        </p:nvSpPr>
        <p:spPr>
          <a:xfrm>
            <a:off x="1130018" y="8048721"/>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16" name="TextBox 16"/>
          <p:cNvSpPr txBox="1"/>
          <p:nvPr/>
        </p:nvSpPr>
        <p:spPr>
          <a:xfrm>
            <a:off x="12591112" y="3712169"/>
            <a:ext cx="4454591" cy="2676256"/>
          </a:xfrm>
          <a:prstGeom prst="rect">
            <a:avLst/>
          </a:prstGeom>
        </p:spPr>
        <p:txBody>
          <a:bodyPr lIns="0" tIns="0" rIns="0" bIns="0" rtlCol="0" anchor="t">
            <a:spAutoFit/>
          </a:bodyPr>
          <a:lstStyle/>
          <a:p>
            <a:pPr>
              <a:lnSpc>
                <a:spcPts val="3526"/>
              </a:lnSpc>
            </a:pPr>
            <a:r>
              <a:rPr lang="en-US" sz="2519">
                <a:solidFill>
                  <a:srgbClr val="000000"/>
                </a:solidFill>
                <a:latin typeface="PT Sans"/>
              </a:rPr>
              <a:t>Giao diện đẹp, dễ sử dụng, thân thiện, thích hợp với người đọc.</a:t>
            </a:r>
          </a:p>
          <a:p>
            <a:pPr>
              <a:lnSpc>
                <a:spcPts val="3526"/>
              </a:lnSpc>
            </a:pPr>
            <a:r>
              <a:rPr lang="en-US" sz="2519">
                <a:solidFill>
                  <a:srgbClr val="000000"/>
                </a:solidFill>
                <a:latin typeface="PT Sans"/>
              </a:rPr>
              <a:t>Trang tin phải được cập nhật liên tục và đầy đủ.</a:t>
            </a:r>
          </a:p>
          <a:p>
            <a:pPr>
              <a:lnSpc>
                <a:spcPts val="3526"/>
              </a:lnSpc>
            </a:pPr>
            <a:endParaRPr lang="en-US" sz="2519">
              <a:solidFill>
                <a:srgbClr val="000000"/>
              </a:solidFill>
              <a:latin typeface="PT Sans"/>
            </a:endParaRPr>
          </a:p>
          <a:p>
            <a:pPr>
              <a:lnSpc>
                <a:spcPts val="3526"/>
              </a:lnSpc>
            </a:pPr>
            <a:endParaRPr lang="en-US" sz="2519">
              <a:solidFill>
                <a:srgbClr val="000000"/>
              </a:solidFill>
              <a:latin typeface="PT Sans"/>
            </a:endParaRPr>
          </a:p>
        </p:txBody>
      </p:sp>
      <p:sp>
        <p:nvSpPr>
          <p:cNvPr id="17" name="Freeform 17"/>
          <p:cNvSpPr/>
          <p:nvPr/>
        </p:nvSpPr>
        <p:spPr>
          <a:xfrm rot="648106">
            <a:off x="9846929" y="4493438"/>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TextBox 18"/>
          <p:cNvSpPr txBox="1"/>
          <p:nvPr/>
        </p:nvSpPr>
        <p:spPr>
          <a:xfrm>
            <a:off x="2630865" y="6355207"/>
            <a:ext cx="11775661" cy="755012"/>
          </a:xfrm>
          <a:prstGeom prst="rect">
            <a:avLst/>
          </a:prstGeom>
        </p:spPr>
        <p:txBody>
          <a:bodyPr lIns="0" tIns="0" rIns="0" bIns="0" rtlCol="0" anchor="t">
            <a:spAutoFit/>
          </a:bodyPr>
          <a:lstStyle/>
          <a:p>
            <a:pPr>
              <a:lnSpc>
                <a:spcPts val="6160"/>
              </a:lnSpc>
            </a:pPr>
            <a:r>
              <a:rPr lang="en-US" sz="4400">
                <a:solidFill>
                  <a:srgbClr val="000000"/>
                </a:solidFill>
                <a:latin typeface="PT Sans"/>
              </a:rPr>
              <a:t>Yêu cầu về phía khách hàng</a:t>
            </a:r>
          </a:p>
        </p:txBody>
      </p:sp>
      <p:sp>
        <p:nvSpPr>
          <p:cNvPr id="19" name="Freeform 19"/>
          <p:cNvSpPr/>
          <p:nvPr/>
        </p:nvSpPr>
        <p:spPr>
          <a:xfrm rot="-180402">
            <a:off x="9848582" y="6595709"/>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885993">
            <a:off x="9843044" y="6261065"/>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TextBox 21"/>
          <p:cNvSpPr txBox="1"/>
          <p:nvPr/>
        </p:nvSpPr>
        <p:spPr>
          <a:xfrm>
            <a:off x="12591112" y="5838501"/>
            <a:ext cx="4454591" cy="3123439"/>
          </a:xfrm>
          <a:prstGeom prst="rect">
            <a:avLst/>
          </a:prstGeom>
        </p:spPr>
        <p:txBody>
          <a:bodyPr lIns="0" tIns="0" rIns="0" bIns="0" rtlCol="0" anchor="t">
            <a:spAutoFit/>
          </a:bodyPr>
          <a:lstStyle/>
          <a:p>
            <a:pPr>
              <a:lnSpc>
                <a:spcPts val="3526"/>
              </a:lnSpc>
            </a:pPr>
            <a:r>
              <a:rPr lang="en-US" sz="2519">
                <a:solidFill>
                  <a:srgbClr val="000000"/>
                </a:solidFill>
                <a:latin typeface="PT Sans"/>
              </a:rPr>
              <a:t>Dễ kiểm soát việc đăng tin.</a:t>
            </a:r>
          </a:p>
          <a:p>
            <a:pPr>
              <a:lnSpc>
                <a:spcPts val="3526"/>
              </a:lnSpc>
            </a:pPr>
            <a:r>
              <a:rPr lang="en-US" sz="2519">
                <a:solidFill>
                  <a:srgbClr val="000000"/>
                </a:solidFill>
                <a:latin typeface="PT Sans"/>
              </a:rPr>
              <a:t>Hệ thống chạy ổn định, dễ bảo trì.</a:t>
            </a:r>
          </a:p>
          <a:p>
            <a:pPr>
              <a:lnSpc>
                <a:spcPts val="3526"/>
              </a:lnSpc>
            </a:pPr>
            <a:r>
              <a:rPr lang="en-US" sz="2519">
                <a:solidFill>
                  <a:srgbClr val="000000"/>
                </a:solidFill>
                <a:latin typeface="PT Sans"/>
              </a:rPr>
              <a:t>Thích hợp các loại trình duyệt hiện nay.</a:t>
            </a:r>
          </a:p>
          <a:p>
            <a:pPr>
              <a:lnSpc>
                <a:spcPts val="3526"/>
              </a:lnSpc>
            </a:pPr>
            <a:endParaRPr lang="en-US" sz="2519">
              <a:solidFill>
                <a:srgbClr val="000000"/>
              </a:solidFill>
              <a:latin typeface="PT Sans"/>
            </a:endParaRPr>
          </a:p>
          <a:p>
            <a:pPr>
              <a:lnSpc>
                <a:spcPts val="3526"/>
              </a:lnSpc>
            </a:pPr>
            <a:endParaRPr lang="en-US" sz="2519">
              <a:solidFill>
                <a:srgbClr val="000000"/>
              </a:solidFill>
              <a:latin typeface="PT Sans"/>
            </a:endParaRPr>
          </a:p>
        </p:txBody>
      </p:sp>
      <p:sp>
        <p:nvSpPr>
          <p:cNvPr id="22" name="Freeform 22"/>
          <p:cNvSpPr/>
          <p:nvPr/>
        </p:nvSpPr>
        <p:spPr>
          <a:xfrm rot="862670">
            <a:off x="9852587" y="6930352"/>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TextBox 23"/>
          <p:cNvSpPr txBox="1"/>
          <p:nvPr/>
        </p:nvSpPr>
        <p:spPr>
          <a:xfrm>
            <a:off x="2630865" y="8752591"/>
            <a:ext cx="11775661" cy="755012"/>
          </a:xfrm>
          <a:prstGeom prst="rect">
            <a:avLst/>
          </a:prstGeom>
        </p:spPr>
        <p:txBody>
          <a:bodyPr lIns="0" tIns="0" rIns="0" bIns="0" rtlCol="0" anchor="t">
            <a:spAutoFit/>
          </a:bodyPr>
          <a:lstStyle/>
          <a:p>
            <a:pPr>
              <a:lnSpc>
                <a:spcPts val="6160"/>
              </a:lnSpc>
            </a:pPr>
            <a:r>
              <a:rPr lang="en-US" sz="4400">
                <a:solidFill>
                  <a:srgbClr val="000000"/>
                </a:solidFill>
                <a:latin typeface="PT Sans"/>
              </a:rPr>
              <a:t>Yêu cầu về chức năng</a:t>
            </a:r>
          </a:p>
        </p:txBody>
      </p:sp>
      <p:sp>
        <p:nvSpPr>
          <p:cNvPr id="24" name="TextBox 24"/>
          <p:cNvSpPr txBox="1"/>
          <p:nvPr/>
        </p:nvSpPr>
        <p:spPr>
          <a:xfrm>
            <a:off x="12591112" y="8505109"/>
            <a:ext cx="4454591" cy="1781891"/>
          </a:xfrm>
          <a:prstGeom prst="rect">
            <a:avLst/>
          </a:prstGeom>
        </p:spPr>
        <p:txBody>
          <a:bodyPr lIns="0" tIns="0" rIns="0" bIns="0" rtlCol="0" anchor="t">
            <a:spAutoFit/>
          </a:bodyPr>
          <a:lstStyle/>
          <a:p>
            <a:pPr>
              <a:lnSpc>
                <a:spcPts val="3526"/>
              </a:lnSpc>
            </a:pPr>
            <a:r>
              <a:rPr lang="en-US" sz="2519">
                <a:solidFill>
                  <a:srgbClr val="000000"/>
                </a:solidFill>
                <a:latin typeface="PT Sans"/>
              </a:rPr>
              <a:t>Dễ dàng tùy chỉnh, thay đổi các module.</a:t>
            </a:r>
          </a:p>
          <a:p>
            <a:pPr>
              <a:lnSpc>
                <a:spcPts val="3526"/>
              </a:lnSpc>
            </a:pPr>
            <a:r>
              <a:rPr lang="en-US" sz="2519">
                <a:solidFill>
                  <a:srgbClr val="000000"/>
                </a:solidFill>
                <a:latin typeface="PT Sans"/>
              </a:rPr>
              <a:t>Có tính hiệu quả cao.</a:t>
            </a:r>
          </a:p>
          <a:p>
            <a:pPr>
              <a:lnSpc>
                <a:spcPts val="3526"/>
              </a:lnSpc>
            </a:pPr>
            <a:endParaRPr lang="en-US" sz="2519">
              <a:solidFill>
                <a:srgbClr val="000000"/>
              </a:solidFill>
              <a:latin typeface="PT Sans"/>
            </a:endParaRPr>
          </a:p>
        </p:txBody>
      </p:sp>
      <p:sp>
        <p:nvSpPr>
          <p:cNvPr id="25" name="Freeform 25"/>
          <p:cNvSpPr/>
          <p:nvPr/>
        </p:nvSpPr>
        <p:spPr>
          <a:xfrm rot="857184">
            <a:off x="9852791" y="9134137"/>
            <a:ext cx="2442632" cy="359733"/>
          </a:xfrm>
          <a:custGeom>
            <a:avLst/>
            <a:gdLst/>
            <a:ahLst/>
            <a:cxnLst/>
            <a:rect l="l" t="t" r="r" b="b"/>
            <a:pathLst>
              <a:path w="2442632" h="359733">
                <a:moveTo>
                  <a:pt x="0" y="0"/>
                </a:moveTo>
                <a:lnTo>
                  <a:pt x="2442632" y="0"/>
                </a:lnTo>
                <a:lnTo>
                  <a:pt x="2442632"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rot="-485492">
            <a:off x="9834496" y="8722756"/>
            <a:ext cx="2442632" cy="359733"/>
          </a:xfrm>
          <a:custGeom>
            <a:avLst/>
            <a:gdLst/>
            <a:ahLst/>
            <a:cxnLst/>
            <a:rect l="l" t="t" r="r" b="b"/>
            <a:pathLst>
              <a:path w="2442632" h="359733">
                <a:moveTo>
                  <a:pt x="0" y="0"/>
                </a:moveTo>
                <a:lnTo>
                  <a:pt x="2442631" y="0"/>
                </a:lnTo>
                <a:lnTo>
                  <a:pt x="2442631" y="359733"/>
                </a:lnTo>
                <a:lnTo>
                  <a:pt x="0" y="3597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TextBox 27"/>
          <p:cNvSpPr txBox="1"/>
          <p:nvPr/>
        </p:nvSpPr>
        <p:spPr>
          <a:xfrm>
            <a:off x="1028700" y="2196434"/>
            <a:ext cx="544039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BÁO CÁO PHẠM VI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8646" y="8617327"/>
            <a:ext cx="3339347" cy="333934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4" name="Group 4"/>
          <p:cNvGrpSpPr/>
          <p:nvPr/>
        </p:nvGrpSpPr>
        <p:grpSpPr>
          <a:xfrm>
            <a:off x="16525986" y="-1211609"/>
            <a:ext cx="2936213" cy="29362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6" name="Freeform 6"/>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8700" y="1017797"/>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 QUẢN LÝ PHẠM VI</a:t>
            </a:r>
          </a:p>
        </p:txBody>
      </p:sp>
      <p:sp>
        <p:nvSpPr>
          <p:cNvPr id="9" name="TextBox 9"/>
          <p:cNvSpPr txBox="1"/>
          <p:nvPr/>
        </p:nvSpPr>
        <p:spPr>
          <a:xfrm>
            <a:off x="2601243" y="3644544"/>
            <a:ext cx="11227104"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CÁC SẢN PHẨM CHUYỂN GIAO</a:t>
            </a:r>
          </a:p>
        </p:txBody>
      </p:sp>
      <p:sp>
        <p:nvSpPr>
          <p:cNvPr id="10" name="TextBox 10"/>
          <p:cNvSpPr txBox="1"/>
          <p:nvPr/>
        </p:nvSpPr>
        <p:spPr>
          <a:xfrm>
            <a:off x="2601243" y="4183712"/>
            <a:ext cx="11775661" cy="3879212"/>
          </a:xfrm>
          <a:prstGeom prst="rect">
            <a:avLst/>
          </a:prstGeom>
        </p:spPr>
        <p:txBody>
          <a:bodyPr lIns="0" tIns="0" rIns="0" bIns="0" rtlCol="0" anchor="t">
            <a:spAutoFit/>
          </a:bodyPr>
          <a:lstStyle/>
          <a:p>
            <a:pPr>
              <a:lnSpc>
                <a:spcPts val="6160"/>
              </a:lnSpc>
            </a:pPr>
            <a:r>
              <a:rPr lang="en-US" sz="4400">
                <a:solidFill>
                  <a:srgbClr val="000000"/>
                </a:solidFill>
                <a:latin typeface="PT Sans"/>
              </a:rPr>
              <a:t>Website trang tin công nghệ cần phải có đầy đủ chức năng.</a:t>
            </a:r>
          </a:p>
          <a:p>
            <a:pPr>
              <a:lnSpc>
                <a:spcPts val="6160"/>
              </a:lnSpc>
            </a:pPr>
            <a:r>
              <a:rPr lang="en-US" sz="4400">
                <a:solidFill>
                  <a:srgbClr val="000000"/>
                </a:solidFill>
                <a:latin typeface="PT Sans"/>
              </a:rPr>
              <a:t>Hệ thống cơ sở dữ liệu của dự án do người dùng cung cấp.</a:t>
            </a:r>
          </a:p>
          <a:p>
            <a:pPr>
              <a:lnSpc>
                <a:spcPts val="6160"/>
              </a:lnSpc>
            </a:pPr>
            <a:r>
              <a:rPr lang="en-US" sz="4400">
                <a:solidFill>
                  <a:srgbClr val="000000"/>
                </a:solidFill>
                <a:latin typeface="PT Sans"/>
              </a:rPr>
              <a:t>Mã nguồn chương trình.</a:t>
            </a:r>
          </a:p>
        </p:txBody>
      </p:sp>
      <p:sp>
        <p:nvSpPr>
          <p:cNvPr id="11" name="TextBox 11"/>
          <p:cNvSpPr txBox="1"/>
          <p:nvPr/>
        </p:nvSpPr>
        <p:spPr>
          <a:xfrm>
            <a:off x="1130018" y="6938686"/>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grpSp>
        <p:nvGrpSpPr>
          <p:cNvPr id="12" name="Group 12"/>
          <p:cNvGrpSpPr/>
          <p:nvPr/>
        </p:nvGrpSpPr>
        <p:grpSpPr>
          <a:xfrm>
            <a:off x="1028700" y="3438465"/>
            <a:ext cx="1296318" cy="129631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14" name="TextBox 14"/>
          <p:cNvSpPr txBox="1"/>
          <p:nvPr/>
        </p:nvSpPr>
        <p:spPr>
          <a:xfrm>
            <a:off x="1028700" y="3926288"/>
            <a:ext cx="1296318" cy="654047"/>
          </a:xfrm>
          <a:prstGeom prst="rect">
            <a:avLst/>
          </a:prstGeom>
        </p:spPr>
        <p:txBody>
          <a:bodyPr lIns="0" tIns="0" rIns="0" bIns="0" rtlCol="0" anchor="t">
            <a:spAutoFit/>
          </a:bodyPr>
          <a:lstStyle/>
          <a:p>
            <a:pPr algn="ctr">
              <a:lnSpc>
                <a:spcPts val="4224"/>
              </a:lnSpc>
            </a:pPr>
            <a:r>
              <a:rPr lang="en-US" sz="6499">
                <a:solidFill>
                  <a:srgbClr val="FFFFFF"/>
                </a:solidFill>
                <a:latin typeface="Alatsi Bold"/>
              </a:rPr>
              <a:t>04</a:t>
            </a:r>
          </a:p>
        </p:txBody>
      </p:sp>
      <p:sp>
        <p:nvSpPr>
          <p:cNvPr id="15" name="TextBox 15"/>
          <p:cNvSpPr txBox="1"/>
          <p:nvPr/>
        </p:nvSpPr>
        <p:spPr>
          <a:xfrm>
            <a:off x="1028700" y="2196434"/>
            <a:ext cx="544039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BÁO CÁO PHẠM VI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8646" y="8617327"/>
            <a:ext cx="3339347" cy="333934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4" name="Group 4"/>
          <p:cNvGrpSpPr/>
          <p:nvPr/>
        </p:nvGrpSpPr>
        <p:grpSpPr>
          <a:xfrm>
            <a:off x="16525986" y="-1211609"/>
            <a:ext cx="2936213" cy="29362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6" name="Freeform 6"/>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1028700" y="1017797"/>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 QUẢN LÝ PHẠM VI</a:t>
            </a:r>
          </a:p>
        </p:txBody>
      </p:sp>
      <p:sp>
        <p:nvSpPr>
          <p:cNvPr id="9" name="TextBox 9"/>
          <p:cNvSpPr txBox="1"/>
          <p:nvPr/>
        </p:nvSpPr>
        <p:spPr>
          <a:xfrm>
            <a:off x="2601243" y="3984227"/>
            <a:ext cx="14248486"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CÁC YÊU CẦU ĐÁNH GIÁ VỀ SỰ THÀNH CÔNG CỦA DỰ ÁN</a:t>
            </a:r>
          </a:p>
        </p:txBody>
      </p:sp>
      <p:sp>
        <p:nvSpPr>
          <p:cNvPr id="10" name="TextBox 10"/>
          <p:cNvSpPr txBox="1"/>
          <p:nvPr/>
        </p:nvSpPr>
        <p:spPr>
          <a:xfrm>
            <a:off x="2601243" y="4738115"/>
            <a:ext cx="11775661" cy="3879212"/>
          </a:xfrm>
          <a:prstGeom prst="rect">
            <a:avLst/>
          </a:prstGeom>
        </p:spPr>
        <p:txBody>
          <a:bodyPr lIns="0" tIns="0" rIns="0" bIns="0" rtlCol="0" anchor="t">
            <a:spAutoFit/>
          </a:bodyPr>
          <a:lstStyle/>
          <a:p>
            <a:pPr>
              <a:lnSpc>
                <a:spcPts val="6160"/>
              </a:lnSpc>
            </a:pPr>
            <a:r>
              <a:rPr lang="en-US" sz="4400">
                <a:solidFill>
                  <a:srgbClr val="000000"/>
                </a:solidFill>
                <a:latin typeface="PT Sans"/>
              </a:rPr>
              <a:t>Hoàn thành đúng thời gian đã đặt ra.</a:t>
            </a:r>
          </a:p>
          <a:p>
            <a:pPr>
              <a:lnSpc>
                <a:spcPts val="6160"/>
              </a:lnSpc>
            </a:pPr>
            <a:r>
              <a:rPr lang="en-US" sz="4400">
                <a:solidFill>
                  <a:srgbClr val="000000"/>
                </a:solidFill>
                <a:latin typeface="PT Sans"/>
              </a:rPr>
              <a:t>Rút ngắn được thời gian và chi phí cho dự án.</a:t>
            </a:r>
          </a:p>
          <a:p>
            <a:pPr>
              <a:lnSpc>
                <a:spcPts val="6160"/>
              </a:lnSpc>
            </a:pPr>
            <a:r>
              <a:rPr lang="en-US" sz="4400">
                <a:solidFill>
                  <a:srgbClr val="000000"/>
                </a:solidFill>
                <a:latin typeface="PT Sans"/>
              </a:rPr>
              <a:t>Thực hiện được đầy đủ các chức năng mà khách hàng yêu cầu.</a:t>
            </a:r>
          </a:p>
          <a:p>
            <a:pPr>
              <a:lnSpc>
                <a:spcPts val="6160"/>
              </a:lnSpc>
            </a:pPr>
            <a:endParaRPr lang="en-US" sz="4400">
              <a:solidFill>
                <a:srgbClr val="000000"/>
              </a:solidFill>
              <a:latin typeface="PT Sans"/>
            </a:endParaRPr>
          </a:p>
        </p:txBody>
      </p:sp>
      <p:sp>
        <p:nvSpPr>
          <p:cNvPr id="11" name="TextBox 11"/>
          <p:cNvSpPr txBox="1"/>
          <p:nvPr/>
        </p:nvSpPr>
        <p:spPr>
          <a:xfrm>
            <a:off x="1130018"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grpSp>
        <p:nvGrpSpPr>
          <p:cNvPr id="12" name="Group 12"/>
          <p:cNvGrpSpPr/>
          <p:nvPr/>
        </p:nvGrpSpPr>
        <p:grpSpPr>
          <a:xfrm>
            <a:off x="1028700" y="3778148"/>
            <a:ext cx="1296318" cy="129631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14" name="TextBox 14"/>
          <p:cNvSpPr txBox="1"/>
          <p:nvPr/>
        </p:nvSpPr>
        <p:spPr>
          <a:xfrm>
            <a:off x="1028700" y="4265971"/>
            <a:ext cx="1296318" cy="654047"/>
          </a:xfrm>
          <a:prstGeom prst="rect">
            <a:avLst/>
          </a:prstGeom>
        </p:spPr>
        <p:txBody>
          <a:bodyPr lIns="0" tIns="0" rIns="0" bIns="0" rtlCol="0" anchor="t">
            <a:spAutoFit/>
          </a:bodyPr>
          <a:lstStyle/>
          <a:p>
            <a:pPr algn="ctr">
              <a:lnSpc>
                <a:spcPts val="4224"/>
              </a:lnSpc>
            </a:pPr>
            <a:r>
              <a:rPr lang="en-US" sz="6499">
                <a:solidFill>
                  <a:srgbClr val="FFFFFF"/>
                </a:solidFill>
                <a:latin typeface="Alatsi Bold"/>
              </a:rPr>
              <a:t>05</a:t>
            </a:r>
          </a:p>
        </p:txBody>
      </p:sp>
      <p:sp>
        <p:nvSpPr>
          <p:cNvPr id="15" name="TextBox 15"/>
          <p:cNvSpPr txBox="1"/>
          <p:nvPr/>
        </p:nvSpPr>
        <p:spPr>
          <a:xfrm>
            <a:off x="1028700" y="2196434"/>
            <a:ext cx="5440390"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BÁO CÁO PHẠM VI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448646" y="8617327"/>
            <a:ext cx="3339347" cy="3339347"/>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F58549"/>
            </a:solidFill>
          </p:spPr>
          <p:txBody>
            <a:bodyPr/>
            <a:lstStyle/>
            <a:p>
              <a:endParaRPr lang="en-US"/>
            </a:p>
          </p:txBody>
        </p:sp>
      </p:grpSp>
      <p:grpSp>
        <p:nvGrpSpPr>
          <p:cNvPr id="4" name="Group 4"/>
          <p:cNvGrpSpPr/>
          <p:nvPr/>
        </p:nvGrpSpPr>
        <p:grpSpPr>
          <a:xfrm>
            <a:off x="16525986" y="-1211609"/>
            <a:ext cx="2936213" cy="293621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05C"/>
            </a:solidFill>
          </p:spPr>
          <p:txBody>
            <a:bodyPr/>
            <a:lstStyle/>
            <a:p>
              <a:endParaRPr lang="en-US"/>
            </a:p>
          </p:txBody>
        </p:sp>
      </p:grpSp>
      <p:sp>
        <p:nvSpPr>
          <p:cNvPr id="6" name="Freeform 6"/>
          <p:cNvSpPr/>
          <p:nvPr/>
        </p:nvSpPr>
        <p:spPr>
          <a:xfrm rot="-10800000">
            <a:off x="15835821" y="10287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5400000">
            <a:off x="1106512" y="8707422"/>
            <a:ext cx="946134" cy="1101757"/>
          </a:xfrm>
          <a:custGeom>
            <a:avLst/>
            <a:gdLst/>
            <a:ahLst/>
            <a:cxnLst/>
            <a:rect l="l" t="t" r="r" b="b"/>
            <a:pathLst>
              <a:path w="946134" h="1101757">
                <a:moveTo>
                  <a:pt x="0" y="0"/>
                </a:moveTo>
                <a:lnTo>
                  <a:pt x="946133" y="0"/>
                </a:lnTo>
                <a:lnTo>
                  <a:pt x="946133" y="1101756"/>
                </a:lnTo>
                <a:lnTo>
                  <a:pt x="0" y="1101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340603" y="3281934"/>
            <a:ext cx="2395965" cy="1560372"/>
          </a:xfrm>
          <a:custGeom>
            <a:avLst/>
            <a:gdLst/>
            <a:ahLst/>
            <a:cxnLst/>
            <a:rect l="l" t="t" r="r" b="b"/>
            <a:pathLst>
              <a:path w="2395965" h="1560372">
                <a:moveTo>
                  <a:pt x="0" y="0"/>
                </a:moveTo>
                <a:lnTo>
                  <a:pt x="2395965" y="0"/>
                </a:lnTo>
                <a:lnTo>
                  <a:pt x="2395965" y="1560372"/>
                </a:lnTo>
                <a:lnTo>
                  <a:pt x="0" y="1560372"/>
                </a:lnTo>
                <a:lnTo>
                  <a:pt x="0" y="0"/>
                </a:lnTo>
                <a:close/>
              </a:path>
            </a:pathLst>
          </a:custGeom>
          <a:blipFill>
            <a:blip r:embed="rId6"/>
            <a:stretch>
              <a:fillRect/>
            </a:stretch>
          </a:blipFill>
        </p:spPr>
        <p:txBody>
          <a:bodyPr/>
          <a:lstStyle/>
          <a:p>
            <a:endParaRPr lang="en-US"/>
          </a:p>
        </p:txBody>
      </p:sp>
      <p:sp>
        <p:nvSpPr>
          <p:cNvPr id="9" name="Freeform 9"/>
          <p:cNvSpPr/>
          <p:nvPr/>
        </p:nvSpPr>
        <p:spPr>
          <a:xfrm>
            <a:off x="4471819" y="3281934"/>
            <a:ext cx="2395965" cy="1560372"/>
          </a:xfrm>
          <a:custGeom>
            <a:avLst/>
            <a:gdLst/>
            <a:ahLst/>
            <a:cxnLst/>
            <a:rect l="l" t="t" r="r" b="b"/>
            <a:pathLst>
              <a:path w="2395965" h="1560372">
                <a:moveTo>
                  <a:pt x="0" y="0"/>
                </a:moveTo>
                <a:lnTo>
                  <a:pt x="2395965" y="0"/>
                </a:lnTo>
                <a:lnTo>
                  <a:pt x="2395965" y="1560372"/>
                </a:lnTo>
                <a:lnTo>
                  <a:pt x="0" y="1560372"/>
                </a:lnTo>
                <a:lnTo>
                  <a:pt x="0" y="0"/>
                </a:lnTo>
                <a:close/>
              </a:path>
            </a:pathLst>
          </a:custGeom>
          <a:blipFill>
            <a:blip r:embed="rId6"/>
            <a:stretch>
              <a:fillRect/>
            </a:stretch>
          </a:blipFill>
        </p:spPr>
        <p:txBody>
          <a:bodyPr/>
          <a:lstStyle/>
          <a:p>
            <a:endParaRPr lang="en-US"/>
          </a:p>
        </p:txBody>
      </p:sp>
      <p:sp>
        <p:nvSpPr>
          <p:cNvPr id="10" name="Freeform 10"/>
          <p:cNvSpPr/>
          <p:nvPr/>
        </p:nvSpPr>
        <p:spPr>
          <a:xfrm>
            <a:off x="7601209" y="3281934"/>
            <a:ext cx="2395965" cy="1560372"/>
          </a:xfrm>
          <a:custGeom>
            <a:avLst/>
            <a:gdLst/>
            <a:ahLst/>
            <a:cxnLst/>
            <a:rect l="l" t="t" r="r" b="b"/>
            <a:pathLst>
              <a:path w="2395965" h="1560372">
                <a:moveTo>
                  <a:pt x="0" y="0"/>
                </a:moveTo>
                <a:lnTo>
                  <a:pt x="2395966" y="0"/>
                </a:lnTo>
                <a:lnTo>
                  <a:pt x="2395966" y="1560372"/>
                </a:lnTo>
                <a:lnTo>
                  <a:pt x="0" y="1560372"/>
                </a:lnTo>
                <a:lnTo>
                  <a:pt x="0" y="0"/>
                </a:lnTo>
                <a:close/>
              </a:path>
            </a:pathLst>
          </a:custGeom>
          <a:blipFill>
            <a:blip r:embed="rId6"/>
            <a:stretch>
              <a:fillRect/>
            </a:stretch>
          </a:blipFill>
        </p:spPr>
        <p:txBody>
          <a:bodyPr/>
          <a:lstStyle/>
          <a:p>
            <a:endParaRPr lang="en-US"/>
          </a:p>
        </p:txBody>
      </p:sp>
      <p:sp>
        <p:nvSpPr>
          <p:cNvPr id="11" name="Freeform 11"/>
          <p:cNvSpPr/>
          <p:nvPr/>
        </p:nvSpPr>
        <p:spPr>
          <a:xfrm>
            <a:off x="10732426" y="3281934"/>
            <a:ext cx="2395965" cy="1560372"/>
          </a:xfrm>
          <a:custGeom>
            <a:avLst/>
            <a:gdLst/>
            <a:ahLst/>
            <a:cxnLst/>
            <a:rect l="l" t="t" r="r" b="b"/>
            <a:pathLst>
              <a:path w="2395965" h="1560372">
                <a:moveTo>
                  <a:pt x="0" y="0"/>
                </a:moveTo>
                <a:lnTo>
                  <a:pt x="2395965" y="0"/>
                </a:lnTo>
                <a:lnTo>
                  <a:pt x="2395965" y="1560372"/>
                </a:lnTo>
                <a:lnTo>
                  <a:pt x="0" y="1560372"/>
                </a:lnTo>
                <a:lnTo>
                  <a:pt x="0" y="0"/>
                </a:lnTo>
                <a:close/>
              </a:path>
            </a:pathLst>
          </a:custGeom>
          <a:blipFill>
            <a:blip r:embed="rId6"/>
            <a:stretch>
              <a:fillRect/>
            </a:stretch>
          </a:blipFill>
        </p:spPr>
        <p:txBody>
          <a:bodyPr/>
          <a:lstStyle/>
          <a:p>
            <a:endParaRPr lang="en-US"/>
          </a:p>
        </p:txBody>
      </p:sp>
      <p:sp>
        <p:nvSpPr>
          <p:cNvPr id="12" name="Freeform 12"/>
          <p:cNvSpPr/>
          <p:nvPr/>
        </p:nvSpPr>
        <p:spPr>
          <a:xfrm>
            <a:off x="13861816" y="3281934"/>
            <a:ext cx="2395965" cy="1560372"/>
          </a:xfrm>
          <a:custGeom>
            <a:avLst/>
            <a:gdLst/>
            <a:ahLst/>
            <a:cxnLst/>
            <a:rect l="l" t="t" r="r" b="b"/>
            <a:pathLst>
              <a:path w="2395965" h="1560372">
                <a:moveTo>
                  <a:pt x="0" y="0"/>
                </a:moveTo>
                <a:lnTo>
                  <a:pt x="2395965" y="0"/>
                </a:lnTo>
                <a:lnTo>
                  <a:pt x="2395965" y="1560372"/>
                </a:lnTo>
                <a:lnTo>
                  <a:pt x="0" y="1560372"/>
                </a:lnTo>
                <a:lnTo>
                  <a:pt x="0" y="0"/>
                </a:lnTo>
                <a:close/>
              </a:path>
            </a:pathLst>
          </a:custGeom>
          <a:blipFill>
            <a:blip r:embed="rId6"/>
            <a:stretch>
              <a:fillRect/>
            </a:stretch>
          </a:blipFill>
        </p:spPr>
        <p:txBody>
          <a:bodyPr/>
          <a:lstStyle/>
          <a:p>
            <a:endParaRPr lang="en-US"/>
          </a:p>
        </p:txBody>
      </p:sp>
      <p:sp>
        <p:nvSpPr>
          <p:cNvPr id="13" name="Freeform 13"/>
          <p:cNvSpPr/>
          <p:nvPr/>
        </p:nvSpPr>
        <p:spPr>
          <a:xfrm>
            <a:off x="1890701" y="5157946"/>
            <a:ext cx="1095113" cy="976020"/>
          </a:xfrm>
          <a:custGeom>
            <a:avLst/>
            <a:gdLst/>
            <a:ahLst/>
            <a:cxnLst/>
            <a:rect l="l" t="t" r="r" b="b"/>
            <a:pathLst>
              <a:path w="1095113" h="976020">
                <a:moveTo>
                  <a:pt x="0" y="0"/>
                </a:moveTo>
                <a:lnTo>
                  <a:pt x="1095114" y="0"/>
                </a:lnTo>
                <a:lnTo>
                  <a:pt x="1095114" y="976019"/>
                </a:lnTo>
                <a:lnTo>
                  <a:pt x="0" y="976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028700" y="1017797"/>
            <a:ext cx="11678169" cy="769621"/>
          </a:xfrm>
          <a:prstGeom prst="rect">
            <a:avLst/>
          </a:prstGeom>
        </p:spPr>
        <p:txBody>
          <a:bodyPr lIns="0" tIns="0" rIns="0" bIns="0" rtlCol="0" anchor="t">
            <a:spAutoFit/>
          </a:bodyPr>
          <a:lstStyle/>
          <a:p>
            <a:pPr>
              <a:lnSpc>
                <a:spcPts val="5640"/>
              </a:lnSpc>
            </a:pPr>
            <a:r>
              <a:rPr lang="en-US" sz="6000">
                <a:solidFill>
                  <a:srgbClr val="000000"/>
                </a:solidFill>
                <a:latin typeface="Alatsi"/>
              </a:rPr>
              <a:t>CHƯƠNG I: QUẢN LÝ PHẠM VI</a:t>
            </a:r>
          </a:p>
        </p:txBody>
      </p:sp>
      <p:sp>
        <p:nvSpPr>
          <p:cNvPr id="15" name="TextBox 15"/>
          <p:cNvSpPr txBox="1"/>
          <p:nvPr/>
        </p:nvSpPr>
        <p:spPr>
          <a:xfrm>
            <a:off x="1130018"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16" name="TextBox 16"/>
          <p:cNvSpPr txBox="1"/>
          <p:nvPr/>
        </p:nvSpPr>
        <p:spPr>
          <a:xfrm>
            <a:off x="1028700" y="2196434"/>
            <a:ext cx="7460374" cy="478151"/>
          </a:xfrm>
          <a:prstGeom prst="rect">
            <a:avLst/>
          </a:prstGeom>
        </p:spPr>
        <p:txBody>
          <a:bodyPr lIns="0" tIns="0" rIns="0" bIns="0" rtlCol="0" anchor="t">
            <a:spAutoFit/>
          </a:bodyPr>
          <a:lstStyle/>
          <a:p>
            <a:pPr>
              <a:lnSpc>
                <a:spcPts val="3119"/>
              </a:lnSpc>
            </a:pPr>
            <a:r>
              <a:rPr lang="en-US" sz="4799">
                <a:solidFill>
                  <a:srgbClr val="000000"/>
                </a:solidFill>
                <a:latin typeface="Alatsi Bold"/>
              </a:rPr>
              <a:t>MỘT SỐ MODULE CHÍNH</a:t>
            </a:r>
          </a:p>
        </p:txBody>
      </p:sp>
      <p:sp>
        <p:nvSpPr>
          <p:cNvPr id="17" name="TextBox 17"/>
          <p:cNvSpPr txBox="1"/>
          <p:nvPr/>
        </p:nvSpPr>
        <p:spPr>
          <a:xfrm>
            <a:off x="1449228" y="3785895"/>
            <a:ext cx="2178716" cy="8959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Module </a:t>
            </a:r>
          </a:p>
          <a:p>
            <a:pPr algn="ctr">
              <a:lnSpc>
                <a:spcPts val="3640"/>
              </a:lnSpc>
            </a:pPr>
            <a:r>
              <a:rPr lang="en-US" sz="2600">
                <a:solidFill>
                  <a:srgbClr val="000000"/>
                </a:solidFill>
                <a:latin typeface="PT Sans"/>
              </a:rPr>
              <a:t>tài khoản</a:t>
            </a:r>
          </a:p>
        </p:txBody>
      </p:sp>
      <p:sp>
        <p:nvSpPr>
          <p:cNvPr id="18" name="TextBox 18"/>
          <p:cNvSpPr txBox="1"/>
          <p:nvPr/>
        </p:nvSpPr>
        <p:spPr>
          <a:xfrm>
            <a:off x="4471819" y="3785895"/>
            <a:ext cx="2395965" cy="895981"/>
          </a:xfrm>
          <a:prstGeom prst="rect">
            <a:avLst/>
          </a:prstGeom>
        </p:spPr>
        <p:txBody>
          <a:bodyPr lIns="0" tIns="0" rIns="0" bIns="0" rtlCol="0" anchor="t">
            <a:spAutoFit/>
          </a:bodyPr>
          <a:lstStyle/>
          <a:p>
            <a:pPr>
              <a:lnSpc>
                <a:spcPts val="3640"/>
              </a:lnSpc>
            </a:pPr>
            <a:r>
              <a:rPr lang="en-US" sz="2600">
                <a:solidFill>
                  <a:srgbClr val="000000"/>
                </a:solidFill>
                <a:latin typeface="PT Sans"/>
              </a:rPr>
              <a:t>   Module QL</a:t>
            </a:r>
          </a:p>
          <a:p>
            <a:pPr>
              <a:lnSpc>
                <a:spcPts val="3640"/>
              </a:lnSpc>
            </a:pPr>
            <a:r>
              <a:rPr lang="en-US" sz="2600">
                <a:solidFill>
                  <a:srgbClr val="000000"/>
                </a:solidFill>
                <a:latin typeface="PT Sans"/>
              </a:rPr>
              <a:t>   người dùng</a:t>
            </a:r>
          </a:p>
        </p:txBody>
      </p:sp>
      <p:sp>
        <p:nvSpPr>
          <p:cNvPr id="19" name="TextBox 19"/>
          <p:cNvSpPr txBox="1"/>
          <p:nvPr/>
        </p:nvSpPr>
        <p:spPr>
          <a:xfrm>
            <a:off x="7601209" y="3785895"/>
            <a:ext cx="2395965" cy="8959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Module QL </a:t>
            </a:r>
          </a:p>
          <a:p>
            <a:pPr algn="ctr">
              <a:lnSpc>
                <a:spcPts val="3640"/>
              </a:lnSpc>
            </a:pPr>
            <a:r>
              <a:rPr lang="en-US" sz="2600">
                <a:solidFill>
                  <a:srgbClr val="000000"/>
                </a:solidFill>
                <a:latin typeface="PT Sans"/>
              </a:rPr>
              <a:t>bài viết</a:t>
            </a:r>
          </a:p>
        </p:txBody>
      </p:sp>
      <p:sp>
        <p:nvSpPr>
          <p:cNvPr id="20" name="TextBox 20"/>
          <p:cNvSpPr txBox="1"/>
          <p:nvPr/>
        </p:nvSpPr>
        <p:spPr>
          <a:xfrm>
            <a:off x="10844900" y="3785895"/>
            <a:ext cx="1960681" cy="8959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   Module QL </a:t>
            </a:r>
          </a:p>
          <a:p>
            <a:pPr algn="ctr">
              <a:lnSpc>
                <a:spcPts val="3640"/>
              </a:lnSpc>
            </a:pPr>
            <a:r>
              <a:rPr lang="en-US" sz="2600">
                <a:solidFill>
                  <a:srgbClr val="000000"/>
                </a:solidFill>
                <a:latin typeface="PT Sans"/>
              </a:rPr>
              <a:t>   chủ đề</a:t>
            </a:r>
          </a:p>
        </p:txBody>
      </p:sp>
      <p:sp>
        <p:nvSpPr>
          <p:cNvPr id="21" name="TextBox 21"/>
          <p:cNvSpPr txBox="1"/>
          <p:nvPr/>
        </p:nvSpPr>
        <p:spPr>
          <a:xfrm>
            <a:off x="13974290" y="3785895"/>
            <a:ext cx="1960681" cy="8959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  Module </a:t>
            </a:r>
          </a:p>
          <a:p>
            <a:pPr algn="ctr">
              <a:lnSpc>
                <a:spcPts val="3640"/>
              </a:lnSpc>
            </a:pPr>
            <a:r>
              <a:rPr lang="en-US" sz="2600">
                <a:solidFill>
                  <a:srgbClr val="000000"/>
                </a:solidFill>
                <a:latin typeface="PT Sans"/>
              </a:rPr>
              <a:t>tìm kiếm</a:t>
            </a:r>
          </a:p>
        </p:txBody>
      </p:sp>
      <p:sp>
        <p:nvSpPr>
          <p:cNvPr id="22" name="TextBox 22"/>
          <p:cNvSpPr txBox="1"/>
          <p:nvPr/>
        </p:nvSpPr>
        <p:spPr>
          <a:xfrm>
            <a:off x="1340603" y="6358982"/>
            <a:ext cx="2178716" cy="18103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Quản lý các loại tài khoản truy cập vào trang.</a:t>
            </a:r>
          </a:p>
        </p:txBody>
      </p:sp>
      <p:sp>
        <p:nvSpPr>
          <p:cNvPr id="23" name="Freeform 23"/>
          <p:cNvSpPr/>
          <p:nvPr/>
        </p:nvSpPr>
        <p:spPr>
          <a:xfrm>
            <a:off x="5013273" y="5157946"/>
            <a:ext cx="1095113" cy="976020"/>
          </a:xfrm>
          <a:custGeom>
            <a:avLst/>
            <a:gdLst/>
            <a:ahLst/>
            <a:cxnLst/>
            <a:rect l="l" t="t" r="r" b="b"/>
            <a:pathLst>
              <a:path w="1095113" h="976020">
                <a:moveTo>
                  <a:pt x="0" y="0"/>
                </a:moveTo>
                <a:lnTo>
                  <a:pt x="1095113" y="0"/>
                </a:lnTo>
                <a:lnTo>
                  <a:pt x="1095113" y="976019"/>
                </a:lnTo>
                <a:lnTo>
                  <a:pt x="0" y="976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24"/>
          <p:cNvSpPr txBox="1"/>
          <p:nvPr/>
        </p:nvSpPr>
        <p:spPr>
          <a:xfrm>
            <a:off x="4252590"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25" name="TextBox 25"/>
          <p:cNvSpPr txBox="1"/>
          <p:nvPr/>
        </p:nvSpPr>
        <p:spPr>
          <a:xfrm>
            <a:off x="4463175" y="6358982"/>
            <a:ext cx="2178716" cy="13531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Quản lí thông tin cá nhân của đọc giả.</a:t>
            </a:r>
          </a:p>
        </p:txBody>
      </p:sp>
      <p:sp>
        <p:nvSpPr>
          <p:cNvPr id="26" name="Freeform 26"/>
          <p:cNvSpPr/>
          <p:nvPr/>
        </p:nvSpPr>
        <p:spPr>
          <a:xfrm>
            <a:off x="8345549" y="5157946"/>
            <a:ext cx="1095113" cy="976020"/>
          </a:xfrm>
          <a:custGeom>
            <a:avLst/>
            <a:gdLst/>
            <a:ahLst/>
            <a:cxnLst/>
            <a:rect l="l" t="t" r="r" b="b"/>
            <a:pathLst>
              <a:path w="1095113" h="976020">
                <a:moveTo>
                  <a:pt x="0" y="0"/>
                </a:moveTo>
                <a:lnTo>
                  <a:pt x="1095113" y="0"/>
                </a:lnTo>
                <a:lnTo>
                  <a:pt x="1095113" y="976019"/>
                </a:lnTo>
                <a:lnTo>
                  <a:pt x="0" y="976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TextBox 27"/>
          <p:cNvSpPr txBox="1"/>
          <p:nvPr/>
        </p:nvSpPr>
        <p:spPr>
          <a:xfrm>
            <a:off x="7584866"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28" name="TextBox 28"/>
          <p:cNvSpPr txBox="1"/>
          <p:nvPr/>
        </p:nvSpPr>
        <p:spPr>
          <a:xfrm>
            <a:off x="7375316" y="6358982"/>
            <a:ext cx="3177473" cy="31819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Quản lý các chuyên mục bài viết, cho phép người dùng có tài khoản được phép đăng bài và được quản trị duyệt bài.</a:t>
            </a:r>
          </a:p>
          <a:p>
            <a:pPr algn="ctr">
              <a:lnSpc>
                <a:spcPts val="3640"/>
              </a:lnSpc>
            </a:pPr>
            <a:endParaRPr lang="en-US" sz="2600">
              <a:solidFill>
                <a:srgbClr val="000000"/>
              </a:solidFill>
              <a:latin typeface="PT Sans"/>
            </a:endParaRPr>
          </a:p>
        </p:txBody>
      </p:sp>
      <p:sp>
        <p:nvSpPr>
          <p:cNvPr id="29" name="Freeform 29"/>
          <p:cNvSpPr/>
          <p:nvPr/>
        </p:nvSpPr>
        <p:spPr>
          <a:xfrm>
            <a:off x="11353870" y="5157946"/>
            <a:ext cx="1095113" cy="976020"/>
          </a:xfrm>
          <a:custGeom>
            <a:avLst/>
            <a:gdLst/>
            <a:ahLst/>
            <a:cxnLst/>
            <a:rect l="l" t="t" r="r" b="b"/>
            <a:pathLst>
              <a:path w="1095113" h="976020">
                <a:moveTo>
                  <a:pt x="0" y="0"/>
                </a:moveTo>
                <a:lnTo>
                  <a:pt x="1095113" y="0"/>
                </a:lnTo>
                <a:lnTo>
                  <a:pt x="1095113" y="976019"/>
                </a:lnTo>
                <a:lnTo>
                  <a:pt x="0" y="9760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10593187" y="7493088"/>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31" name="TextBox 31"/>
          <p:cNvSpPr txBox="1"/>
          <p:nvPr/>
        </p:nvSpPr>
        <p:spPr>
          <a:xfrm>
            <a:off x="10593187" y="6358982"/>
            <a:ext cx="2744753" cy="13531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Cho phép người quản lý thêm, sửa, xóa chủ đề.</a:t>
            </a:r>
          </a:p>
        </p:txBody>
      </p:sp>
      <p:sp>
        <p:nvSpPr>
          <p:cNvPr id="32" name="Freeform 32"/>
          <p:cNvSpPr/>
          <p:nvPr/>
        </p:nvSpPr>
        <p:spPr>
          <a:xfrm>
            <a:off x="14342936" y="5191116"/>
            <a:ext cx="1095113" cy="976020"/>
          </a:xfrm>
          <a:custGeom>
            <a:avLst/>
            <a:gdLst/>
            <a:ahLst/>
            <a:cxnLst/>
            <a:rect l="l" t="t" r="r" b="b"/>
            <a:pathLst>
              <a:path w="1095113" h="976020">
                <a:moveTo>
                  <a:pt x="0" y="0"/>
                </a:moveTo>
                <a:lnTo>
                  <a:pt x="1095114" y="0"/>
                </a:lnTo>
                <a:lnTo>
                  <a:pt x="1095114" y="976020"/>
                </a:lnTo>
                <a:lnTo>
                  <a:pt x="0" y="9760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3" name="TextBox 33"/>
          <p:cNvSpPr txBox="1"/>
          <p:nvPr/>
        </p:nvSpPr>
        <p:spPr>
          <a:xfrm>
            <a:off x="13582254" y="7526259"/>
            <a:ext cx="1093682" cy="447526"/>
          </a:xfrm>
          <a:prstGeom prst="rect">
            <a:avLst/>
          </a:prstGeom>
        </p:spPr>
        <p:txBody>
          <a:bodyPr lIns="0" tIns="0" rIns="0" bIns="0" rtlCol="0" anchor="t">
            <a:spAutoFit/>
          </a:bodyPr>
          <a:lstStyle/>
          <a:p>
            <a:pPr algn="ctr">
              <a:lnSpc>
                <a:spcPts val="2925"/>
              </a:lnSpc>
            </a:pPr>
            <a:r>
              <a:rPr lang="en-US" sz="4500">
                <a:solidFill>
                  <a:srgbClr val="FFFFFF"/>
                </a:solidFill>
                <a:latin typeface="Alatsi Bold"/>
              </a:rPr>
              <a:t>15</a:t>
            </a:r>
          </a:p>
        </p:txBody>
      </p:sp>
      <p:sp>
        <p:nvSpPr>
          <p:cNvPr id="34" name="TextBox 34"/>
          <p:cNvSpPr txBox="1"/>
          <p:nvPr/>
        </p:nvSpPr>
        <p:spPr>
          <a:xfrm>
            <a:off x="13582254" y="6392153"/>
            <a:ext cx="2744753" cy="2267581"/>
          </a:xfrm>
          <a:prstGeom prst="rect">
            <a:avLst/>
          </a:prstGeom>
        </p:spPr>
        <p:txBody>
          <a:bodyPr lIns="0" tIns="0" rIns="0" bIns="0" rtlCol="0" anchor="t">
            <a:spAutoFit/>
          </a:bodyPr>
          <a:lstStyle/>
          <a:p>
            <a:pPr algn="ctr">
              <a:lnSpc>
                <a:spcPts val="3640"/>
              </a:lnSpc>
            </a:pPr>
            <a:r>
              <a:rPr lang="en-US" sz="2600">
                <a:solidFill>
                  <a:srgbClr val="000000"/>
                </a:solidFill>
                <a:latin typeface="PT Sans"/>
              </a:rPr>
              <a:t>Tìm kiếm các bài viết có trong trang tin, thông qua tiêu đề, tên tác giả.</a:t>
            </a:r>
          </a:p>
          <a:p>
            <a:pPr algn="ctr">
              <a:lnSpc>
                <a:spcPts val="3640"/>
              </a:lnSpc>
            </a:pPr>
            <a:endParaRPr lang="en-US" sz="2600">
              <a:solidFill>
                <a:srgbClr val="000000"/>
              </a:solidFill>
              <a:latin typeface="PT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A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3011999" y="-3923338"/>
            <a:ext cx="9633366" cy="9633366"/>
            <a:chOff x="0" y="0"/>
            <a:chExt cx="1708150" cy="1708150"/>
          </a:xfrm>
        </p:grpSpPr>
        <p:sp>
          <p:nvSpPr>
            <p:cNvPr id="3" name="Freeform 3"/>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6B705C"/>
            </a:solidFill>
          </p:spPr>
          <p:txBody>
            <a:bodyPr/>
            <a:lstStyle/>
            <a:p>
              <a:endParaRPr lang="en-US"/>
            </a:p>
          </p:txBody>
        </p:sp>
      </p:grpSp>
      <p:sp>
        <p:nvSpPr>
          <p:cNvPr id="4" name="Freeform 4"/>
          <p:cNvSpPr/>
          <p:nvPr/>
        </p:nvSpPr>
        <p:spPr>
          <a:xfrm rot="-5400000">
            <a:off x="1413748" y="7923721"/>
            <a:ext cx="1233162" cy="1435996"/>
          </a:xfrm>
          <a:custGeom>
            <a:avLst/>
            <a:gdLst/>
            <a:ahLst/>
            <a:cxnLst/>
            <a:rect l="l" t="t" r="r" b="b"/>
            <a:pathLst>
              <a:path w="1233162" h="1435996">
                <a:moveTo>
                  <a:pt x="0" y="0"/>
                </a:moveTo>
                <a:lnTo>
                  <a:pt x="1233162" y="0"/>
                </a:lnTo>
                <a:lnTo>
                  <a:pt x="1233162" y="1435996"/>
                </a:lnTo>
                <a:lnTo>
                  <a:pt x="0" y="14359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16491933" y="8858288"/>
            <a:ext cx="2212062" cy="221206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8549"/>
            </a:solidFill>
          </p:spPr>
          <p:txBody>
            <a:bodyPr/>
            <a:lstStyle/>
            <a:p>
              <a:endParaRPr lang="en-US"/>
            </a:p>
          </p:txBody>
        </p:sp>
      </p:grpSp>
      <p:sp>
        <p:nvSpPr>
          <p:cNvPr id="7" name="Freeform 7"/>
          <p:cNvSpPr/>
          <p:nvPr/>
        </p:nvSpPr>
        <p:spPr>
          <a:xfrm rot="-10800000">
            <a:off x="16049418" y="9258300"/>
            <a:ext cx="1209882" cy="302470"/>
          </a:xfrm>
          <a:custGeom>
            <a:avLst/>
            <a:gdLst/>
            <a:ahLst/>
            <a:cxnLst/>
            <a:rect l="l" t="t" r="r" b="b"/>
            <a:pathLst>
              <a:path w="1209882" h="302470">
                <a:moveTo>
                  <a:pt x="0" y="0"/>
                </a:moveTo>
                <a:lnTo>
                  <a:pt x="1209882" y="0"/>
                </a:lnTo>
                <a:lnTo>
                  <a:pt x="1209882" y="302470"/>
                </a:lnTo>
                <a:lnTo>
                  <a:pt x="0" y="3024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4354052" y="2457182"/>
            <a:ext cx="10944610" cy="6521865"/>
          </a:xfrm>
          <a:custGeom>
            <a:avLst/>
            <a:gdLst/>
            <a:ahLst/>
            <a:cxnLst/>
            <a:rect l="l" t="t" r="r" b="b"/>
            <a:pathLst>
              <a:path w="10944610" h="6521865">
                <a:moveTo>
                  <a:pt x="0" y="0"/>
                </a:moveTo>
                <a:lnTo>
                  <a:pt x="10944610" y="0"/>
                </a:lnTo>
                <a:lnTo>
                  <a:pt x="10944610" y="6521865"/>
                </a:lnTo>
                <a:lnTo>
                  <a:pt x="0" y="652186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7596040" y="9210675"/>
            <a:ext cx="5925273" cy="824861"/>
          </a:xfrm>
          <a:prstGeom prst="rect">
            <a:avLst/>
          </a:prstGeom>
        </p:spPr>
        <p:txBody>
          <a:bodyPr lIns="0" tIns="0" rIns="0" bIns="0" rtlCol="0" anchor="t">
            <a:spAutoFit/>
          </a:bodyPr>
          <a:lstStyle/>
          <a:p>
            <a:pPr>
              <a:lnSpc>
                <a:spcPts val="3360"/>
              </a:lnSpc>
            </a:pPr>
            <a:r>
              <a:rPr lang="en-US" sz="2400" dirty="0" err="1">
                <a:solidFill>
                  <a:srgbClr val="000000"/>
                </a:solidFill>
                <a:latin typeface="PT Sans"/>
              </a:rPr>
              <a:t>Sơ</a:t>
            </a:r>
            <a:r>
              <a:rPr lang="en-US" sz="2400" dirty="0">
                <a:solidFill>
                  <a:srgbClr val="000000"/>
                </a:solidFill>
                <a:latin typeface="PT Sans"/>
              </a:rPr>
              <a:t> </a:t>
            </a:r>
            <a:r>
              <a:rPr lang="en-US" sz="2400" dirty="0" err="1">
                <a:solidFill>
                  <a:srgbClr val="000000"/>
                </a:solidFill>
                <a:latin typeface="PT Sans"/>
              </a:rPr>
              <a:t>đồ</a:t>
            </a:r>
            <a:r>
              <a:rPr lang="en-US" sz="2400" dirty="0">
                <a:solidFill>
                  <a:srgbClr val="000000"/>
                </a:solidFill>
                <a:latin typeface="PT Sans"/>
              </a:rPr>
              <a:t>: WBS </a:t>
            </a:r>
            <a:r>
              <a:rPr lang="en-US" sz="2400" dirty="0" err="1">
                <a:solidFill>
                  <a:srgbClr val="000000"/>
                </a:solidFill>
                <a:latin typeface="PT Sans"/>
              </a:rPr>
              <a:t>trang</a:t>
            </a:r>
            <a:r>
              <a:rPr lang="en-US" sz="2400" dirty="0">
                <a:solidFill>
                  <a:srgbClr val="000000"/>
                </a:solidFill>
                <a:latin typeface="PT Sans"/>
              </a:rPr>
              <a:t> tin </a:t>
            </a:r>
            <a:r>
              <a:rPr lang="en-US" sz="2400" dirty="0" err="1">
                <a:solidFill>
                  <a:srgbClr val="000000"/>
                </a:solidFill>
                <a:latin typeface="PT Sans"/>
              </a:rPr>
              <a:t>công</a:t>
            </a:r>
            <a:r>
              <a:rPr lang="en-US" sz="2400" dirty="0">
                <a:solidFill>
                  <a:srgbClr val="000000"/>
                </a:solidFill>
                <a:latin typeface="PT Sans"/>
              </a:rPr>
              <a:t> </a:t>
            </a:r>
            <a:r>
              <a:rPr lang="en-US" sz="2400" dirty="0" err="1">
                <a:solidFill>
                  <a:srgbClr val="000000"/>
                </a:solidFill>
                <a:latin typeface="PT Sans"/>
              </a:rPr>
              <a:t>nghệ</a:t>
            </a:r>
            <a:r>
              <a:rPr lang="en-US" sz="2400" dirty="0">
                <a:solidFill>
                  <a:srgbClr val="000000"/>
                </a:solidFill>
                <a:latin typeface="PT Sans"/>
              </a:rPr>
              <a:t> </a:t>
            </a:r>
          </a:p>
          <a:p>
            <a:pPr>
              <a:lnSpc>
                <a:spcPts val="3360"/>
              </a:lnSpc>
            </a:pPr>
            <a:endParaRPr lang="en-US" sz="2400" dirty="0">
              <a:solidFill>
                <a:srgbClr val="000000"/>
              </a:solidFill>
              <a:latin typeface="PT Sans"/>
            </a:endParaRPr>
          </a:p>
        </p:txBody>
      </p:sp>
      <p:sp>
        <p:nvSpPr>
          <p:cNvPr id="10" name="TextBox 10"/>
          <p:cNvSpPr txBox="1"/>
          <p:nvPr/>
        </p:nvSpPr>
        <p:spPr>
          <a:xfrm>
            <a:off x="1028700" y="579972"/>
            <a:ext cx="11678169" cy="769621"/>
          </a:xfrm>
          <a:prstGeom prst="rect">
            <a:avLst/>
          </a:prstGeom>
        </p:spPr>
        <p:txBody>
          <a:bodyPr lIns="0" tIns="0" rIns="0" bIns="0" rtlCol="0" anchor="t">
            <a:spAutoFit/>
          </a:bodyPr>
          <a:lstStyle/>
          <a:p>
            <a:pPr>
              <a:lnSpc>
                <a:spcPts val="5640"/>
              </a:lnSpc>
            </a:pPr>
            <a:r>
              <a:rPr lang="en-US" sz="6000">
                <a:solidFill>
                  <a:srgbClr val="F58549"/>
                </a:solidFill>
                <a:latin typeface="Alatsi"/>
              </a:rPr>
              <a:t>CHƯƠNG I: QUẢN LÝ PHẠM VI</a:t>
            </a:r>
          </a:p>
        </p:txBody>
      </p:sp>
      <p:sp>
        <p:nvSpPr>
          <p:cNvPr id="11" name="TextBox 11"/>
          <p:cNvSpPr txBox="1"/>
          <p:nvPr/>
        </p:nvSpPr>
        <p:spPr>
          <a:xfrm>
            <a:off x="1028700" y="1770675"/>
            <a:ext cx="13134680" cy="472636"/>
          </a:xfrm>
          <a:prstGeom prst="rect">
            <a:avLst/>
          </a:prstGeom>
        </p:spPr>
        <p:txBody>
          <a:bodyPr lIns="0" tIns="0" rIns="0" bIns="0" rtlCol="0" anchor="t">
            <a:spAutoFit/>
          </a:bodyPr>
          <a:lstStyle/>
          <a:p>
            <a:pPr>
              <a:lnSpc>
                <a:spcPts val="3137"/>
              </a:lnSpc>
            </a:pPr>
            <a:r>
              <a:rPr lang="en-US" sz="4826">
                <a:solidFill>
                  <a:srgbClr val="F58549"/>
                </a:solidFill>
                <a:latin typeface="Alatsi Bold"/>
              </a:rPr>
              <a:t>CẤU TRÚC PHÂN CHIA CÔNG VIỆC THEO WBS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1852</Words>
  <Application>Microsoft Office PowerPoint</Application>
  <PresentationFormat>Custom</PresentationFormat>
  <Paragraphs>315</Paragraphs>
  <Slides>34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Alatsi Bold</vt:lpstr>
      <vt:lpstr>PT Sans Bold</vt:lpstr>
      <vt:lpstr>PT Sans</vt:lpstr>
      <vt:lpstr>Calibri</vt:lpstr>
      <vt:lpstr>Arial</vt:lpstr>
      <vt:lpstr>Alatsi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DỰ ÁN PHẦN MỀM</dc:title>
  <cp:lastModifiedBy>hi kun</cp:lastModifiedBy>
  <cp:revision>16</cp:revision>
  <dcterms:created xsi:type="dcterms:W3CDTF">2006-08-16T00:00:00Z</dcterms:created>
  <dcterms:modified xsi:type="dcterms:W3CDTF">2023-12-17T16:49:11Z</dcterms:modified>
  <dc:identifier>DAF3OykVoAU</dc:identifier>
</cp:coreProperties>
</file>